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2" r:id="rId1"/>
  </p:sldMasterIdLst>
  <p:notesMasterIdLst>
    <p:notesMasterId r:id="rId53"/>
  </p:notesMasterIdLst>
  <p:handoutMasterIdLst>
    <p:handoutMasterId r:id="rId54"/>
  </p:handoutMasterIdLst>
  <p:sldIdLst>
    <p:sldId id="288" r:id="rId2"/>
    <p:sldId id="630" r:id="rId3"/>
    <p:sldId id="668" r:id="rId4"/>
    <p:sldId id="669" r:id="rId5"/>
    <p:sldId id="671" r:id="rId6"/>
    <p:sldId id="673" r:id="rId7"/>
    <p:sldId id="729" r:id="rId8"/>
    <p:sldId id="730" r:id="rId9"/>
    <p:sldId id="676" r:id="rId10"/>
    <p:sldId id="677" r:id="rId11"/>
    <p:sldId id="678" r:id="rId12"/>
    <p:sldId id="679" r:id="rId13"/>
    <p:sldId id="680" r:id="rId14"/>
    <p:sldId id="681" r:id="rId15"/>
    <p:sldId id="682" r:id="rId16"/>
    <p:sldId id="683" r:id="rId17"/>
    <p:sldId id="684" r:id="rId18"/>
    <p:sldId id="685" r:id="rId19"/>
    <p:sldId id="686" r:id="rId20"/>
    <p:sldId id="731" r:id="rId21"/>
    <p:sldId id="732" r:id="rId22"/>
    <p:sldId id="687" r:id="rId23"/>
    <p:sldId id="688" r:id="rId24"/>
    <p:sldId id="693" r:id="rId25"/>
    <p:sldId id="689" r:id="rId26"/>
    <p:sldId id="690" r:id="rId27"/>
    <p:sldId id="733" r:id="rId28"/>
    <p:sldId id="734" r:id="rId29"/>
    <p:sldId id="735" r:id="rId30"/>
    <p:sldId id="691" r:id="rId31"/>
    <p:sldId id="696" r:id="rId32"/>
    <p:sldId id="698" r:id="rId33"/>
    <p:sldId id="780" r:id="rId34"/>
    <p:sldId id="781" r:id="rId35"/>
    <p:sldId id="784" r:id="rId36"/>
    <p:sldId id="751" r:id="rId37"/>
    <p:sldId id="752" r:id="rId38"/>
    <p:sldId id="782" r:id="rId39"/>
    <p:sldId id="785" r:id="rId40"/>
    <p:sldId id="786" r:id="rId41"/>
    <p:sldId id="788" r:id="rId42"/>
    <p:sldId id="790" r:id="rId43"/>
    <p:sldId id="704" r:id="rId44"/>
    <p:sldId id="791" r:id="rId45"/>
    <p:sldId id="792" r:id="rId46"/>
    <p:sldId id="793" r:id="rId47"/>
    <p:sldId id="794" r:id="rId48"/>
    <p:sldId id="796" r:id="rId49"/>
    <p:sldId id="797" r:id="rId50"/>
    <p:sldId id="795" r:id="rId51"/>
    <p:sldId id="798" r:id="rId5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FF00FF"/>
    <a:srgbClr val="006600"/>
    <a:srgbClr val="FFCCFF"/>
    <a:srgbClr val="FF66FF"/>
    <a:srgbClr val="0000FF"/>
    <a:srgbClr val="FFFF00"/>
    <a:srgbClr val="41CC29"/>
    <a:srgbClr val="60A6E4"/>
    <a:srgbClr val="61A4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8268" autoAdjust="0"/>
    <p:restoredTop sz="95202" autoAdjust="0"/>
  </p:normalViewPr>
  <p:slideViewPr>
    <p:cSldViewPr snapToGrid="0">
      <p:cViewPr>
        <p:scale>
          <a:sx n="125" d="100"/>
          <a:sy n="125" d="100"/>
        </p:scale>
        <p:origin x="830" y="-1464"/>
      </p:cViewPr>
      <p:guideLst>
        <p:guide orient="horz" pos="2222"/>
        <p:guide pos="28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25277"/>
    </p:cViewPr>
  </p:sorterViewPr>
  <p:notesViewPr>
    <p:cSldViewPr snapToGrid="0">
      <p:cViewPr varScale="1">
        <p:scale>
          <a:sx n="95" d="100"/>
          <a:sy n="95" d="100"/>
        </p:scale>
        <p:origin x="-405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9-17T17:55:27.32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1993 5944 0,'35'0'141,"1"0"-126,17 0-15,0 0 16,-18 0-16,18 0 16,0 0-16,-18 0 15,18 0-15,-35 0 16,-1 18 0,1-18-16,-1 0 93,1 0-61,0 0-32,-1 0 15,1 0 1,0 0-16,-36 0 250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9-17T17:55:38.71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2081 7408 0,'36'0'141,"-19"18"-125,19-18 77,-19 0-93,1 0 16,17 0-16,-17 0 16,35 0-16,-18 0 15,0 0-15,1 0 16,-1 0-16,0 0 15,0 0-15,-17 0 16,0 0-16,-1 0 16,1 0-1,0 0 32,-1 0-31,1 0-1,-1 0-15,1 0 16,0 0 0,-1 0-1,19 0-15,-19 0 16,19 0 0,-1 0-1,-18 0-15,1 0 16,0 0-1,-1 0-15,19 0 16,-19 0 0,19 0-16,17 18 15,-18-18-15,-18 0 16,1 0-16,0 0 16,-1 0-16,1 0 15,0 0 1,-1 0-16,1 17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9-17T17:55:39.58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3634 7391 0,'-18'0'78,"-17"0"-78,-18 0 15,17 0-15,-34 17 16,-54 1-16,1 17 16,-36-17-16,36 0 15,-18-18-15,17 17 16,18 1-16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9-17T17:55:43.07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2893 14623 0,'-18'0'141,"-17"0"-126,17 0 1,1 0-16,-1 0 15,71 0 142,-18 0-157,18 0 15,18-18-15,-36 18 16,18 0-16,0 0 16,-18 0-16,18 0 15,0 0-15,-18 0 16,0 0-16,-17 0 15,-36 0 157,-17 0-156,0 0-16,0 0 16,-1 0-16,1 0 15,0 0-15,-18 0 16,0 0-16,35 0 15,-17 0-15,17 0 16,-17 0-16,17 0 16,1 0-1,-1 0-15,0 0 16,1 0 0,-1 0-16,36 0 187,52-18-187,1 18 16,-18-17-16,17 17 15,1 0-15,0 0 0,-36 0 16,18 0-16,-36 0 16,1 0-1,0 0-15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9-17T17:55:44.76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2540 14640 0,'18'0'235,"35"0"-220,17-17-15,-35 17 16,18 0-16,0 0 15,-35-18-15,-1 18 16,1 0-16,-53 0 203,0 0-203,-18 0 16,0 0-16,17 18 15,1-18-15,0 0 16,17 17-16,1-17 16,-1 0-16,71 0 203,-18 0-203,18 0 15,0 0-15,-18 0 16,18 0-16,0 0 16,-35 0-16,17 0 15,0 0-15,-17 0 16,0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9-17T17:55:45.96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3669 14640 0,'-53'-17'47,"0"17"-47,35 0 16,-35 0-16,18-18 15,0 18 1,17 0-16,-17 0 16,0 0-16,17 0 15,-17 0-15,17 0 16,-17 0-16,-18 0 16,18 0-16,-18 0 15,0 0-15,18 0 16,-18 0-16,17 0 0,19 18 15,-1-18 1,0 0-16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9-17T17:55:46.77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3581 14693 0,'-36'0'140,"-34"-17"-124,-1 17-16,-35-18 16,-17 18-16,35 0 15,-18 0-15,0 0 16,36 0-16,17 0 15,35 0-15,0 0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9-17T17:55:49.59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2011 5891 0,'0'0'0,"17"0"0,1 0 15,0 0 220,17 0-235,-17 0 15,17 0-15,0 18 16,-17 0-16,17-18 16,-17 17-16,-1-17 15,1 0 1,0 18-1,-1-18-15,1 0 16,0 0 15,-1 0-15,1 18 0,0-18-16,-1 0 15,-17 17-15,18-17 16,-1 0-16,1 0 15,0 0-15,-1 0 16,1 0-16,0 0 16,-1 0-16,1 0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9-17T17:55:50.48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3422 5962 0,'18'0'172,"34"0"-157,1 0 1,18 0-16,-36 0 15,18 0-15,-18 0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9-17T17:55:51.53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2275 7585 0,'18'0'156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9-17T17:55:56.68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7567 6526 0,'18'0'188,"-1"0"-173,1 0 1,0 0-16,-1 0 16,1 0-1,0 0-15,-1 0 16,1 18-16,-1-18 15,1 0 1,0 0 0,-1 0-1,1 0-15,0 0 0,-1 0 32,1 0-17,0 0 1,-1 0-16,-17 18 15,18-18-15,-1 0 32,1 0 15,0 0-16,-1 0-31,1 0 0,0 0 15,-1 0 1,1 0 0,0 0-16,-1 0 31,1 0-15,0 0-16,-1 0 15,1 0-15,-1 0 31,1 0-31,0 0 16,-1 0 0,1 0-16,0 0 15,-1 0 1,1 0-16,0 0 16,-1 0-1,1 0 1,-1 0-16,1 0 15,0 0-15,-1 0 16,1 0 0,0 0-16,-1 0 15,1 0 1,0 0-16,-1 0 31,1 0-31,-1 0 16,19 0-1,-19 0-15,1 0 16,0 0-16,-1 0 16,1 0-1,0 0-15,-1 0 32,1 0-17,0 0 1,-1 0-1,1 0-15,-1 0 16,1 0 0,0 0-1,-1 0-15,1 0 16,17 0-16,-17 0 16,0 0-1,-1 0-15,1 0 16,-1 0-1,1 0-15,-18 17 16,18-17-16,-1 0 16,1 18-16,0-18 15,17 18-15,-17-18 16,-1 0 0,1 0-16,-1 0 15,1 0 1,0 17-1,-1-17-15,1 0 16,0 0 0,-1 0-1,1 0 157,0 0-172,-1 0 16,1 18-1,0-18-15,-1 17 16,1-17-16,-1 0 16,1 18-1,0-18-15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9-17T17:55:28.2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1588 5909 0,'17'0'94,"1"0"-94,-1 0 16,1 0-16,0 0 15,-1 0 1,1 0-16,0 0 16,-1 0-1,1 0 1,0 0-16,17 0 15,0 0 1,0 0-16,1 0 16,17 0-16,-18 0 15,18 0-15,-36 0 16,19-18-16,-19 18 16,1 0-16,0 0 31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09-18T04:31:48.1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6209 14746,'0'0,"0"0,0 0,35 0,-35 0,18 0,17 0,-17 0,-1 0,36 0,-17 0,-1 0,-18 0,19 0,17 0,-36 0,19 0,-19 0,19-18,-19 18,1 0,-18 0,35 0,-35 0,18 0,-1 0,1 0,0-17,-1 17,1 0,35 0,-36 0,19 0,-1 0,0 0,-17 0,0 0,17 0,-18 0,1 0,0 0,-1 0,1 0,0 0,-1 0,1 0,0 0,17 0,-17 0,-1 0,1 0,-1 0,1 0,0 0,-1 0,-17 0,36 0,-19 0,1 0,0 0,17 0,-18 0,19 0,-19 0,1 0,0 0,35 0,-36 0,18 0,1 0,-1 0,-17 0,17 0,0 0,-17 17,17-17,-17 0,17 0,-17 0,-1 0,36 0,-17 0,-19 0,18 0,1 0,-19 0,1 0,0 0,17 0,-17 0,-1 0,18 0,-35 0,18 0,0 0,-1 0,1 0,0 0,17 0,-17 0,-1 0,19 0,-19 0,1 0,17 0,0 0,-17 0,17 0,-17 0,17 0,0 0,-17 0,17 0,-17 0,0 0,17 0,-17 0,-1 0,1 0,35 0,-18 0,-17 0,35 0,-18 0,18 0,-18 0,0 0,18 0,0 0,-18 0,1 0,34 0,-17 0,0 0,0 0,0 0,0 0,17 0,-17 0,18 0,-18 0,0 0,0 0,0 0,-1 0,1 0,-17 0,-1 0,0 0,1 0,-1 0,-18 0,19 0,-1 0,0 0,1 0,-1 0,0 0,0 0,1 0,-1 0,-17 0,34 0,-34 0,17 18,-17-18,35 0,-35 0,17 0,0 18,0-18,-17 0,17 0,-17 0,0 0,-1 0,-17 0</inkml:trace>
  <inkml:trace contextRef="#ctx0" brushRef="#br0" timeOffset="1">12876 14781,'18'0,"-18"0,18 0,-1 0,-17 0,18 0,17 0,1 0,-1 0,0 0,0 0,18 0,-35 0,17 0,-17 0,-1 0,1 0,0 0,-1 0,1 0,0 0,-1 0,1 0,0 0,-1 0,1 0,-1 0,1 0,0 0,-1 0,19 0,-36 0,17 0,1 0,0 0,-1 0,-17 0,18 0,0 0,-18 0,17 0,-17 0,18 0,-1 0,1 0,-18 0,18 0,-1 0,-17 0,18 0,-18 0,0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9-22T12:26:44.25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4004 5786 0,'18'0'656,"-1"0"-640,1 0-1,0 0 17,-1 0-17,1 0 17,0 0 61,-1 0-77,1 0 0,-1 0-16,1 0 15,0 0-15,-1 0 31,19 0-31,-19 0 0,19 0 16,-19 0-16,1 0 16,-1 0-16,1 0 15,0 0 1,-1 0-16,1 0 16,0 0-1,-1 0-15,1 0 125,0 0-109,-1 0-16,1 0 15,-1 0-15,1 0 32,0 0-17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9-22T12:26:46.45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3933 7056 0,'18'0'188,"0"0"-141,-1 0-32,1 0 1,0 0 31,-1 0-32,1 17 17,0-17-32,-1 0 15,1 0 1,0 0-16,-1 0 31,1 0 0,-18 18-31,17-18 32,1 0-32,0 0 15,-1 0 17,1 0-32,0 0 15,-1 17 1,1-17-16,0 18 47,-1-18-32,1 0 1,-1 18-16,1-18 16,0 0-1,-1 0 1,1 0-1,0 0-15,-1 0 16,1 0 0,0 0-16,-1 0 15,1 0 1,-18 17 0,17-17-1,1 0 63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9-22T12:26:54.12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14005 5856 0,'18'0'312,"0"0"-296,-1 0-16,1 0 15,-1 0 1,1 0 0,0 0-1,-1 0 32,1 0 0,0 0-31,-1 0-16,1 0 15,0 0 1,-1 0 0,1 0-16,-1 0 15,1 0 16,0 0-31,-1 0 32,1 0-32,0 0 15,-1 0 1,1 0-16,0 0 16,-1 0-1,1 0-15,0 0 16,-1 0-1,1 0 1,-1 0-16,1 0 16,0 0-16,-1 0 15,1 0 1,17 0 0,-17 0-1,0 0-15,-1 0 31,-17 18-15,18-18-16,-1 0 31,1 0 188,0 0-188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9-22T12:26:55.86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13970 7161 0,'18'0'187,"-1"0"-171,19 0-16,16 0 16,-34 0-16,17 0 15,18 0-15,-17 0 16,-19 0-1,1 0-15,17 0 0,-17 0 16,17 0 0,-17-17-16,17 17 15,-17 0-15,-1-18 16,1 18 0,0 0-16,-1 0 15,1 0 1,-1 0-16,1 0 31,0 0-31,-1 0 16,1 0-1,0 0 1,-1-18-16,1 18 16,0 0-1,-1 0-15,1 0 16,-1-17-1,1 17 1,0-18 0,-1 18-1,1 0 1,0 0-16,-1 0 109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09-18T15:19:11.0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10132 6970,'0'0,"18"0,18 0,2 0,-2 0,0 0,0 0,2 0,-2 0,0 0,1 0,-19 0,37 0,-19 0,-17 0,-1 0,0 0,1 0,-19 0,18 0,0 0,1 0,-1 0,-18 0,36 0,-18 0,-18 0,37 0,-19 0,1 0,-1 0,-18 0,36 0,-36 0,19 0,-1 0,0 0,0 0,1 0,-1 0,0 0,0 0,1 0,-19 0,36 0,-36 0,19 0,-1 0,0 0,18 0,-36 0,19 0,-1 0,0 0,-18 0,19 0,-1 0,0 0,1 0,-19 0,17 0,-17 0,19 0,0 0,-2 0,-17 0,19 0,-1 0,0 0,-18 0,19 0,-2 0,2 0,0 0,-2 0,-17 0,38 0,-38 0,17 0,-17 0,19 0,-19 0,17 0,2 0,-19 0,19 0,-19 0,17 0,2 0,-19 0,19 0,-19 0,17 0,-17 0,19 0,0 0,-2 0,2 0,-1 0,0 0,1 0,-19 0,17 0,-17 0,38 0,-38 0,17 0,-17 0,37 0,-37 0,18 0,-18 0,19 0,-19 0,18 0,0 0,18 0,-36 0,19 0,-1 0,19 0,-19 0,0 0,1 0,-1 0,0 0,0 0,0 0,1 0,-1 0,-18 0,18 0,1 0,-1 0,-18 0,18 0,-18 0,18 0,-18 0,19 0,-1 0,-18 0,18 0,1 0,-1 0,0 0,-18 0,18 0,0 0,1 0,-1 0,0 0,-18 0,19 0,-1 0,0 0,1 0,-2 0,2 0,-1 0,0 0,-18 0,19 0,-19 0,36 0,-36 0,19 0,-2 0,2 0,0 0,-19 0,17 0,2 0,17 0,-36 0,19 0,17 0,-17 0,-2 0,2-20,0 20,-2 0,20 0,-19 0,1 0,17 0,-17 0,-2 0,20 0,-19 0,1 0,17 0,-17 0,-2 0,2 0,36 0,-37 0,0 0,19 0,17 0,-35 0,17 0,1 0,-1 0,1 0,0 0,-19 0,36 0,-17 0,-19 0,19 0,0 0,-20 0,20 0,-19 0,19 0,-37 0,18 0,1 0,-2 0,21 0,-38 0,17 0,2 0,-1 0,19 0,-20 0,-17 0,38 0,-21 0,2 0,17 0,-17 0,-1 0,0 0,18 0,2 0,-21 0,20 0,-19 0,1 0,-1 0,19 0,-1 0,-18 0,19 0,-1 0,-17 0,-1 0,36 0,-35 0,17 0,-17 0,-19 0,18 0,-18 0,18 0</inkml:trace>
  <inkml:trace contextRef="#ctx0" brushRef="#br0" timeOffset="1">8890 8662,'0'0,"19"0,-2 0,2 0,17 0,0 0,2 0,-21 0,21 0,-21 0,2 0,17 0,-36 0,19 0,-1 0,0 0,18 0,-36 0,19 0,17 0,-17 0,17 0,-17 0,35 0,-17 0,-37 0,36 0,-17 0,-1 0,0 0,0 0,1 0,17 0,-18 0,1 0,-1 0,-18 0,18 0,0 0,-18 0,19 0,-19 0,36 0,-36 0,19 0,17 0,-17 0,-2 0,20 0,-19 0,1 0,17 0,-17 0,-2 0,21 0,-21 0,2 0,17 0,-36 0,19 0,17 0,-36 0,36 0,-17 0,-19 0,36 0,-36 0,19 0,17 0,-36 0,36 0,-17 0,0 0,-2 0,2 0,-1 0,19 0,-37 0,36 0,-36 0,19 0,-2 0,2 0,-1 0,-18 0,18 0,1 0,-1 0,0 0,1 0,-1 0,0 0,0 0,0 0,1 0,-1 0,0 0,1 0,-1 0,0 0,0 0,-18 0,37 0,-37 0,18 0,-18 0,37 0,-37 0,18 0,0 0,0 0,-18 0,19 0,-19 0,18 0,-18 0,37 0,-37 0,18 0,0 0,1 0,17 0,-36 0,36 0,-17 0,-1 0,0 0,18 0,-17 0,0 0,-2 0,2 0,-1 0,0 0,1 0,17 0,-17 0,17 0,-17 0,17 0,0 0,-17 0,17 0,0 0,2 0,-21 0,20 0,-19 0,1 0,17 0,-17 0,-2 0,2 0,-1 0,0 0,1 0,-1 0,0 0,1 0,-2 0,2 0,-1 0,0 0,19 0,-19 0,1 0,17 0,-18 0,0 0,19 0,-37 0,18 0,1 0,-1 0,0 0,0 0,1 0,17 0,-17 0,-1 0,0 0,0 0,0 0,19 0,-19 0,1 0,-1 0,0 0,1 0,-2 0,2 0,-1 0,0 0,1 0,-1 0,0 0,18 0,-36 0,19 0,0 0,-2 0,2 0,-19 0,18 0,-18 0,18 0,1 0,-19 0,17 0,-17 0,19 0,0 0,-19 0,17 0,-17 0,19 0,0 0,-2 0,-17 0,37 0,-19 0,-18 0,36 0,-36 0,19 0,-19 0,19 0,-2 0</inkml:trace>
  <inkml:trace contextRef="#ctx0" brushRef="#br0" timeOffset="2">11520 12065,'19'0,"-19"0,17 0,-17-20,19 20,-19 0,0 0,19 0,-19 0,36 0,-36 0,36 0,-17 0,17 0,-17 0,17 0,0 0,1 0,0 0,-1 0,0 0,19 0,-36 0,17 0,-17 0,-2 0,2 0,17 0,-17 0,-19 0,36 0,-17 0,-1 0,0 0,0 0,0 0,19 0,-19 0,19 0,-1 0,1 0,-19 0,1 0,17 0,-18 0,0 0,19 0,-19 0,1 0,-1 0,19 0,-20 0,2 0,17 0,-17 0,-1 0,19 0,-20 0,2 0,17 0,-17 0,-19 0,36 0,-17 0,-2 0,2 0,0 0,-2 0,2 0,0 0,17 0,-18 0,19 0,-20 0,38 0,-18 0,-19 0,19 0,0 0,17 0,-36 0,1 0,17 0,-17 0,-1 0,0 0,0 0,0 0,19 0,-19 0,1 0,17 0,-18 0,1 0,17 20,1-20,-1 0,-18 0,19 0,-19 0,1 0,17 0,0 0,-17 0,-1 0,37 0,-37 0,1 0,17 0,0 0,1 0,0 0,-20 0,38 0,-36 0,17 0,-17 0,17 0,-17 0,17 0,0 0,1 0,0 0,-1 0,-17 0,35 0,-17 0,-19 0,0 0,19 0,-19 0,0 0,19 0,-19 0,0 0,19 0,-1 0,-17 0,17 0,1 0,-19 0,18 0,-17 0,36 0,-19 0,-17 0,-2 0,2 0,-1 0,19 0,-37 0,18 0,19 0,-37 0,17 0,2 0,0 0,17 0,-18 0,0 0,1 0,-2 0,2 0,0 0,-2 0,2 0,17 0,-17 0,17 0,-36 0,36 0,-17 0,0 0,-2 0,21 0,-2 0,-18 0,0 0,37 0,-36 0,-2 0,20 0,0 0,-1 0,-17 0,-2 0,20 0,-19 0,1 0,17 0,-36 0,19 0,-1 0,0 0,0 0,-18 0,19 0,-1 0,-18 0,18 0,0 0,1 0,-1 0,-18 0,36 0,-36 0,37 0,-19 0,-18 0,37 0,-19 0,0 0,0 0,-18 0,19 0,-1 0,0 0,1 0,-1 0,0 0,-18 0,36 0,-36 0,19 0,17 0,-17 0,-1 0,0 0,1 0,-2 0,2 0,0 0,-2 0,-17 0,38 0,-38 0,17 0,-17 0,19 0,-2 0,2 0,-19 0,19 0,-2 0,-17 0,19 0,-19 0,19 0,-19 0,17 0,2 0,-19 0,18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20-09-18T15:21:21.0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8237 10971,'0'0,"0"0,18 0,0 0,-1 0,1 0,0 0,-1 0,18 0,-17 0,17 0,1 0,-36 0,35 0,-17 0,-1 0,1 0,-18 0,18 0,-1 0,1 0,-18 0,35 0,-35 0,18 0,-1 0,1 0,17 0,-35 0,18 0,17 0,-17 0,-1 0,19 0,-1 0,-17 0,17 0,0 0,0 0,1 0,-1 0,0 0,1 0,-19 0,1 0,35 0,-36 0,1 0,17 0,18 0,-35 0,0 0,17 0,0 0,-17 0,-1 0,36 0,-35 0,17 19,0-19,1 0,-1 0,0 0,-17 0,35 19,-35-19,17 0,0 0,0 0,1 0,-1 0,-17 0,17 0,18 0,-36 0,1 0,17 0,1 0,-1 0,-18 0,1 0,17 0,1 0,-19 0,19 0,-19 0,-17 0,36 0,-19 0,1 0,17 0,-35 0,18 0,17 0,-17 0,-1 0,19 0,-19 0,18 0,1 0,-1 0,-17 0,-1 0,19 0,-19 0,18 0,-17 0,17 0,-17 0,0 0,17 0,-17 0,-1 0,19 0,-1 0,-18 0,1 0,17 0,-17 0,0 0,17 0,0 0,-17 0,17 0,18 0,-35 0,17 0,-17 0,34 0,-34 0,0 0,-1 0,36 0,-35 0,17 0,1 0,16 0,-16 0,-1 0,0 18,18-18,-18 0,18 0,18 0,-18 0,0 0,0 0,-18 0,18 0,-18 0,0 0,1 0,-1 0,0 0,1 19,-1-19,-18 0,19 0,-1 0,0 0,-17 0,17 0,0 0,-17 0,17 0,-17 0,17 0,1 0,-19 0,19 0,-1 0,-18 0,19 0,-19 0,19 0,-19 0,1 0,17 0,-35 0,18 0,-18 0,17 0,1 0,-18 0,18 0</inkml:trace>
  <inkml:trace contextRef="#ctx0" brushRef="#br0" timeOffset="1">16933 11750,'0'0,"0"0,0 0,18-18,0 18,-1-19,-17 19,36 0,-19 0,1 0,17-19,-17 19,17 0,0 0,1 0,-19 0,18 0,1 0,-1 0,18 0,0 0,0 0,0 0,0 0,0 0,-1 0,1 0,0 0,0 0,0 0,-18 0,1 0,-1 0,18 0,0 0,0 0,0 0,17 0,-17 0,0 0,0 0,0 0,0 0,0 0,0 0,0 0,-1 0,1 0,0 0,0 0,0 0,0 0,18 0,-19 19,1-19,0 0,0 0,0 0,0 0,0 0,0 0,-18 0,0 0,18 0,-35 0,17 0,-17 0,35 0,-36 0,19 0,-1 0,18 0,-35 0,-1 0,19 0,34 0,-17 0,0 0,0 0,0 0,0 0,0 0,-1 0,1 0,0 0,0 0,0 0,-18 0,18 0,18 0,-36 0,18 0,-35 0,17 0,0 0,1 0,-1 0,0 0,0 0,1 0,-1 0,0 0,-17 0,0 0,-18 0,35 0,-35 0,17 0,-17 0,36 0,-36 0,35 0,-35 0,18 19,-1-19,1 0,-18 0,18 0,-18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9-22T12:36:10.90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1023 5909 0,'18'0'109,"-1"0"-93,-17 18-16,18-18 16,0 0-16,-18 17 15,17-17-15,1 18 16,-18 0-1,18-18 1,-1 0 0,1 0 15,-1 0-15,1 0-16,0 0 15,-1 0 1,1 0-16,0 0 15,-1 0 1,1 0 0,0 0-1,-1 17-15,1-17 16,17 0 0,-17 0-1,-1 0-15,1 0 16,0 0-1,-1 0 1,1 0-16,0 0 16,-1 0-1,1 0-15,0 0 16,-1 0 0,1 0-16,-1 0 15,1 0-15,0 0 16,-1 0-1,1 0 1,0 0-16,-1 0 16,1 0-1,0 0-15,-1 0 16,1 0 0,-1 0-16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9-22T12:36:12.25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1005 6950 0,'18'0'172,"17"0"-172,36 0 15,-1 0-15,1 0 16,-36 0-16,18-18 16,0 18-1,0-18-15,-53 1 0,18 17 16,-1 0-16,-17-18 16,18 18-1,0 0 1,-1 0 31,1 0-32,0 0 1,-1 0 0,1 0-16,-1 0 15,1 0 1,0 0-16,-1 0 15,1 0 1,0 18-16,-1-18 16,1 0-1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9-22T12:36:15.26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4251 7796 0,'18'0'125,"35"0"-125,-1 0 16,-16 0-16,17 18 15,0-18-15,-1 0 16,-16 0-16,-1 0 16,0 0-1,-17 0-15,0 0 16,-1 0-16,1 0 16,-1 0-1,1 0-15,0 0 16,-1 0-16,19 0 15,-19 0 1,1 0 0,-18-18-1,18 18 345,-1 0-360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9-17T17:55:30.3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2487 5909 0,'0'18'16,"18"-18"140,-1 0-156,1 0 16,0 0-16,-1 0 15,1 0 1,0 0-16,-1 0 15,1 0 1,-1 0-16,1 0 31,0 0 1,-1 0 202,1 0-218,0 0-16,-1 0 0,19 0 15,-1 0 1,-18 17-16,1-17 15,17 0 1,-17 0-16,0 0 16,-1 0-16,1 0 31,0 0-31,-1 0 31,1 0-15,0 0-16,-1 0 15,1 0 1,-1 0 0,1 0-1,0 0-15,-1 0 47,1 0-31,0-17-1,-1 17 17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9-22T12:37:19.00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3722 15293 0,'86'0'282,"6"0"-267,-1 0 204,87 0-203,-86 18-1,-6-18-15,6 0 16,-1 0-1,-4 0-15,4 0 16,-4 0 0,4 0-16,1 0 15,-6 0-15,6 0 16,-1 0 0,-4 0-1,4 0 1,1 0 93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9-22T12:37:53.82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9066 5997 0,'18'0'265,"0"0"-218,-1 0 94,1 0-110,0 0-31,-1 0 16,1 0 93,-1 0-109,1 0 47,0 0-16,-1 0-15,-17 18 46,18-18-46,0 0-16,-1 0 16,1 0-1,0 0 1,-18 17 62,17-17-31,1 0-16,0 0 32,-1 0-48,1 0 1,-1 0 0,1 0 46,0 0-31,-1 0 1,1 0-1,0 0-31,-1 0 15,-17 18 1,18-18 31,0 0-16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9-22T12:37:55.64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9031 6862 0,'0'-18'16,"18"18"171,-1 0-171,1 0-16,0 0 62,-1 0-30,1 0-1,0 0-16,-1 0 1,1 0 0,-1 0-1,1 0 1,0-18 0,-1 18-1,1 0 16,0 0 1,-1 0-32,1 0 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9-22T12:37:58.61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12118 11712 0,'18'0'234,"17"0"-234,-18 0 32,1 0-32,0 0 0,-1 0 15,1 0 1,0 0-1,-1 0-15,1 0 16,0 0 0,-1 0-16,1-17 15,-1 17 1,1 0-16,0 0 16,-1 0-1,1 0-15,0 0 16,-1 0-16,1 0 31,0 0 0,-1 0 1,1-18-17,0 18-15,-1 0 31,1 0-15,-1 0 0,1 0-16,0 0 15,17 0 1,-17 0-16,-18 18 16,35-18-16,-17 0 15,-1 0 1,1 0-16,-1 0 15,1 0 1,0 0 31,-1 0-47,1 0 16,-18 17-16,18-17 15,-1 0-15,1 0 16,0 0-1,-1 0-15,1 0 16,-1 0 0,1 0-1,0 0-15,-1 0 16,1 0 0,0 0-1,-1 0 1,1 18-16,0-18 15,-1 0-15,1 0 16,0 0 15,-1 0 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9-22T12:38:00.70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11553 12665 0,'18'0'141,"17"0"-126,-17 0 1,0 0-16,-1 0 16,1 0-1,0 0 63,-1 0-62,1 0-16,-1 0 16,1 0-1,0 0 1,-1 0-1,1 17-15,0-17 16,-1 0-16,1 0 16,17 0-16,-17 0 15,0 0 1,-1 0-16,1 0 16,-1 0-1,1 0 48,0 0-48,-1 0 1,-17 18-16,18-18 31,0 0-31,-1 0 16,1 0-1,0 0-15,-1 0 16,1 0 0,-1 0-1,1 0 17,0 0 14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9-22T12:38:03.27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17057 5980 0,'17'0'234,"1"17"-234,0-17 16,-1 0 0,1 0-16,0 0 15,-1 0 1,-17 18-16,18-18 94,0 0-79,-18 17-15,17-17 16,1 0 0,-1 0-16,1 0 15,0 0-15,-1 0 16,1 0-1,0 0-15,-1 0 63,1 0-63,0 0 16,-1 0-1,1 0-15,-1 0 31,1 0-15,0 0 15,-1 0-31,1 0 16,0 0 46,-1 0-46,1 0 0,0 0-16,-1 0 15,1 0 1,0 0-16,-1 0 31,1 0-15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9-22T12:38:05.14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17074 6932 0,'36'0'203,"-19"0"-203,1 0 15,0 0-15,-1 0 32,1 0-17,0 0 48,-18 18-63,17-18 0,1 0 15,-1 0 79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9-22T12:38:07.41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20232 10742 0,'17'0'63,"1"0"-47,0-18-1,-1 18-15,1 0 16,0 0-1,-1 0 1,1 0 0,0 0-16,-1 0 0,1 0 15,-1 0-15,1 0 16,0 0-16,-1 0 16,1 0-1,0 0-15,-1 0 16,19 0-16,-1 0 15,-17 0 1,-1 0 0,1 0-16,-1 0 15,1 0 1,0 0-16,-1 0 16,1 0-1,0 0 1,-1 0-16,1 0 15,17 0 1,-17 0 0,-1 0-1,1 0-15,0 0 16,-1 0 0,1 0 30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9-22T12:38:09.6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19403 15328 0,'134'0'219,"149"0"-204,-150 0 1,9 0-16,-1 0 16,-7 0-1,7 0 1,1 0 15,-8 0-31,7 0 16,-7 0-1,7 0 1,1-17 0,-9 17-1,9 0-15,-1 0 31,-7-18-15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9-17T17:55:31.67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3263 5838 0,'18'-17'156,"-1"17"-140,1 0-1,17 0-15,-17 0 16,0 0-16,-1 0 15,1 0-15,0-18 16,-1 18-16,1 0 16,-18-17-1,17 17-15,1 0 16,0 0 156,-1 0-157,1 0 1,0 0-16,-1 0 16,1 0-1,0 0-15,-18 17 16,17-17-16,1 0 47,0 0-32,-1 0 1,1 0 0,-1 0-16,1 0 31,0 0-15,-1 0 15,1 0-16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9-17T17:55:33.27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3969 5909 0,'-18'0'109,"0"0"-109,1 0 16,-1 0 0,1 0-1,-1 0 1,-17 0-16,17 0 15,0 0 1,1 0 0,-1 0-16,0 0 15,1 0 1,-1 0 0,1 0-1,-1 0 1,0 0-16,1 0 15,-1 0 1,0 0-16,1 0 16,-1 0-16,0 0 15,1 0 1,-19 18 0,19-18-1,-1 0 1,1 0-1,-1 0-15,0 0 16,1 0 0,-1 17-16,-17-17 15,-1 0 1,19 0-16,-1 0 31,1 0-31,-1 0 31,0 0 1,1 0-17,-1 0 1,0 0-16,1 0 16,-19 0-1,19 0-15,-36 0 16,18 0-16,-1 0 15,1 0-15,-18 0 16,35-17-16,-17 17 16,18 0-16,-19 0 15,1 0-15,17-18 16,-35 18-16,18 0 16,18 0-16,-19-18 15,19 18-15,-1 0 16,0 0-1,1 0-15,-1 0 16,0 0 0,-17 0-1,18 0-15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9-17T17:55:34.31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1782 5821 0,'17'0'16,"-17"-18"15,18 18 110,-1 0-141,1 0 15,0 0 1,-1 18-16,-17-1 15,18-17-15,0 18 16,-1-18 0,1 0-16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9-17T17:55:35.74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2064 7320 0,'17'0'172,"1"18"-156,0-18-16,35 0 15,-18 0-15,0 17 16,18-17-16,0 18 16,-35 0-16,35-18 15,-36 17-15,1-17 16,-1 18 0,1-18-1,0 0 95,-1 0-95,1 0-15,0 0 16,17 0-16,-35 18 15,35-18-15,0 0 16,-17 17-16,35 1 16,0-18-16,-35 0 15,34 0-15,-34 18 16,17-18-16,1 0 16,-1 0-16,0 0 15,18 0-15,-18 0 16,18 0-16,-35 0 15,17 0-15,1 0 16,-19 0 0,1 0-16,-1 0 15,1 0 110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9-17T17:55:36.45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2805 7391 0,'17'-18'78,"18"18"-63,1 0-15,-19 0 16,19 0-16,-19 0 16,19 0-16,-1 0 15,-17 0-15,-1 0 16,18 0-16,-17 0 15,17 0-15,1 0 16,-19 0 0,1 0-16,0 0 15,-1 0 1,1 18-16,-1-18 16,1 0-1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9-17T17:55:37.40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3510 7426 0,'-18'0'140,"1"0"-124,-18 0-16,-1 0 16,19 0-16,-19 18 15,-17-18-15,18 0 16,-18 0-16,36 0 15,-36 0-15,17 0 16,1 0 0,18 0-16,-1 0 15,0 0 1,1 0-16,-1 0 16,0 0-1,1 0 1,-1 0-1,0 0 32,1 0-47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b="1"/>
              <a:t>제목</a:t>
            </a:r>
          </a:p>
          <a:p>
            <a:pPr eaLnBrk="1" hangingPunct="1"/>
            <a:endParaRPr lang="ko-KR" altLang="en-US"/>
          </a:p>
        </p:txBody>
      </p:sp>
      <p:sp>
        <p:nvSpPr>
          <p:cNvPr id="972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A9CD229-E015-41A6-82DB-0BA46A5E16F3}" type="slidenum">
              <a:rPr lang="de-DE" altLang="ko-KR" smtClean="0"/>
              <a:pPr/>
              <a:t>1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135401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안드로이드 프로그래밍(5판)\04_신간안내\01_표지\A480_3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1" t="7550" r="6615" b="68328"/>
          <a:stretch/>
        </p:blipFill>
        <p:spPr bwMode="auto">
          <a:xfrm>
            <a:off x="0" y="2844883"/>
            <a:ext cx="3276401" cy="330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1"/>
          <p:cNvSpPr/>
          <p:nvPr userDrawn="1"/>
        </p:nvSpPr>
        <p:spPr bwMode="auto">
          <a:xfrm>
            <a:off x="0" y="6168571"/>
            <a:ext cx="9144000" cy="686677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29469" y="1684803"/>
            <a:ext cx="7485063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 algn="ctr">
              <a:lnSpc>
                <a:spcPct val="110000"/>
              </a:lnSpc>
              <a:defRPr sz="3200" b="0"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noProof="0" dirty="0"/>
              <a:t>마스터 제목 스타일 편집</a:t>
            </a:r>
            <a:endParaRPr lang="de-DE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/>
          <p:cNvSpPr txBox="1">
            <a:spLocks noChangeArrowheads="1"/>
          </p:cNvSpPr>
          <p:nvPr userDrawn="1"/>
        </p:nvSpPr>
        <p:spPr bwMode="auto">
          <a:xfrm>
            <a:off x="158750" y="242888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effectLst/>
                <a:latin typeface="Impact" pitchFamily="34" charset="0"/>
                <a:ea typeface="HY헤드라인M" panose="02030600000101010101" pitchFamily="18" charset="-127"/>
              </a:rPr>
              <a:t>학습목표</a:t>
            </a:r>
          </a:p>
        </p:txBody>
      </p:sp>
      <p:grpSp>
        <p:nvGrpSpPr>
          <p:cNvPr id="17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8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9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20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21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/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sp>
        <p:nvSpPr>
          <p:cNvPr id="10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내용 개체 틀 1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buFont typeface="Arial" charset="0"/>
              <a:buChar char="•"/>
            </a:pPr>
            <a:endParaRPr lang="en-US" altLang="ko-KR" b="1" dirty="0"/>
          </a:p>
        </p:txBody>
      </p:sp>
      <p:grpSp>
        <p:nvGrpSpPr>
          <p:cNvPr id="12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218398" y="28979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Clr>
                <a:srgbClr val="FF0000"/>
              </a:buClr>
              <a:buFont typeface="Wingdings" pitchFamily="2" charset="2"/>
              <a:buChar char="§"/>
              <a:defRPr sz="22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/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Arial" pitchFamily="34" charset="0"/>
              <a:buChar char="•"/>
              <a:tabLst/>
              <a:defRPr sz="1600"/>
            </a:lvl3pPr>
            <a:lvl4pPr marL="463549" indent="0">
              <a:buFont typeface="Arial" pitchFamily="34" charset="0"/>
              <a:buNone/>
              <a:defRPr/>
            </a:lvl4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2"/>
            <a:r>
              <a:rPr lang="ko-KR" altLang="en-US" dirty="0"/>
              <a:t>마스터 텍스트 스타일을 편집합니다</a:t>
            </a:r>
          </a:p>
        </p:txBody>
      </p:sp>
      <p:grpSp>
        <p:nvGrpSpPr>
          <p:cNvPr id="18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2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8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3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idx="10"/>
          </p:nvPr>
        </p:nvSpPr>
        <p:spPr>
          <a:xfrm>
            <a:off x="4613275" y="1483877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grpSp>
        <p:nvGrpSpPr>
          <p:cNvPr id="25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rgbClr val="FA3A2D"/>
          </a:solidFill>
        </p:grpSpPr>
        <p:sp>
          <p:nvSpPr>
            <p:cNvPr id="26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7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650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Impact" pitchFamily="34" charset="0"/>
                <a:ea typeface="HY견고딕" pitchFamily="18" charset="-127"/>
                <a:sym typeface="Wingdings 2" pitchFamily="18" charset="2"/>
              </a:rPr>
              <a:t> </a:t>
            </a:r>
            <a:r>
              <a:rPr lang="en-US" altLang="ko-KR" sz="2800" i="1" dirty="0">
                <a:latin typeface="Impact" pitchFamily="34" charset="0"/>
                <a:ea typeface="HY견고딕" pitchFamily="18" charset="-127"/>
                <a:sym typeface="Wingdings 2" pitchFamily="18" charset="2"/>
              </a:rPr>
              <a:t>check</a:t>
            </a:r>
            <a:endParaRPr lang="ko-KR" altLang="en-US" sz="2800" dirty="0">
              <a:latin typeface="Impact" pitchFamily="34" charset="0"/>
              <a:ea typeface="HY견고딕" pitchFamily="18" charset="-127"/>
            </a:endParaRPr>
          </a:p>
        </p:txBody>
      </p:sp>
      <p:grpSp>
        <p:nvGrpSpPr>
          <p:cNvPr id="8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9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0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Font typeface="Wingdings" pitchFamily="2" charset="2"/>
              <a:buChar char="§"/>
              <a:defRPr sz="24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2000"/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lvl3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marL="720725" marR="0" lvl="2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Char char="•"/>
              <a:tabLst/>
              <a:defRPr/>
            </a:pPr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2"/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정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HY견고딕" pitchFamily="18" charset="-127"/>
                <a:ea typeface="HY견고딕" pitchFamily="18" charset="-127"/>
              </a:rPr>
              <a:t>핵심정리</a:t>
            </a:r>
          </a:p>
        </p:txBody>
      </p:sp>
      <p:sp>
        <p:nvSpPr>
          <p:cNvPr id="10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grpSp>
        <p:nvGrpSpPr>
          <p:cNvPr id="11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2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3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Font typeface="Wingdings" pitchFamily="2" charset="2"/>
              <a:buChar char="§"/>
              <a:defRPr sz="24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2000"/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lvl3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marL="720725" marR="0" lvl="2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Char char="•"/>
              <a:tabLst/>
              <a:defRPr/>
            </a:pPr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2"/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9700" y="363090"/>
            <a:ext cx="2160000" cy="323795"/>
          </a:xfrm>
          <a:prstGeom prst="rect">
            <a:avLst/>
          </a:prstGeom>
        </p:spPr>
      </p:pic>
      <p:sp>
        <p:nvSpPr>
          <p:cNvPr id="13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4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1" t="14016" r="19064" b="36294"/>
          <a:stretch/>
        </p:blipFill>
        <p:spPr bwMode="auto">
          <a:xfrm>
            <a:off x="8164" y="1763485"/>
            <a:ext cx="4343400" cy="420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WordArt 3"/>
          <p:cNvSpPr>
            <a:spLocks noChangeArrowheads="1" noChangeShapeType="1" noTextEdit="1"/>
          </p:cNvSpPr>
          <p:nvPr userDrawn="1"/>
        </p:nvSpPr>
        <p:spPr bwMode="gray">
          <a:xfrm>
            <a:off x="4272648" y="148457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Impact" pitchFamily="34" charset="0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Impact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443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/>
              <a:t>Textmasterformate durch Klicken bearbeiten</a:t>
            </a:r>
          </a:p>
          <a:p>
            <a:pPr lvl="1"/>
            <a:r>
              <a:rPr lang="de-DE" altLang="ko-KR"/>
              <a:t>Zweite Ebene</a:t>
            </a:r>
          </a:p>
          <a:p>
            <a:pPr lvl="2"/>
            <a:r>
              <a:rPr lang="de-DE" altLang="ko-KR"/>
              <a:t>Dritte Ebene</a:t>
            </a:r>
          </a:p>
          <a:p>
            <a:pPr lvl="3"/>
            <a:r>
              <a:rPr lang="de-DE" altLang="ko-KR"/>
              <a:t>Vierte Ebene</a:t>
            </a:r>
          </a:p>
          <a:p>
            <a:pPr lvl="4"/>
            <a:r>
              <a:rPr lang="de-DE" altLang="ko-KR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411163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/>
              <a:t>Klicken Sie, um das Titelformat zu bearbeiten</a:t>
            </a: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gray">
          <a:xfrm>
            <a:off x="8097335" y="6594467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ko-KR" sz="1000" dirty="0">
                <a:ea typeface="굴림" charset="-127"/>
              </a:rPr>
              <a:t>Page </a:t>
            </a:r>
            <a:r>
              <a:rPr lang="de-DE" altLang="ko-KR" sz="1000" dirty="0">
                <a:ea typeface="굴림" charset="-127"/>
                <a:sym typeface="Wingdings" pitchFamily="2" charset="2"/>
              </a:rPr>
              <a:t></a:t>
            </a:r>
            <a:r>
              <a:rPr lang="de-DE" altLang="ko-KR" sz="1000" dirty="0">
                <a:ea typeface="굴림" charset="-127"/>
              </a:rPr>
              <a:t> </a:t>
            </a:r>
            <a:fld id="{86F4A8A0-048C-4620-A43C-923312CDEA00}" type="slidenum">
              <a:rPr lang="de-DE" altLang="ko-KR" sz="1000" smtClean="0">
                <a:ea typeface="굴림" charset="-127"/>
              </a:rPr>
              <a:pPr/>
              <a:t>‹#›</a:t>
            </a:fld>
            <a:r>
              <a:rPr lang="de-DE" altLang="ko-KR" sz="1000" dirty="0">
                <a:ea typeface="굴림" charset="-127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80" r:id="rId2"/>
    <p:sldLayoutId id="2147484081" r:id="rId3"/>
    <p:sldLayoutId id="2147484082" r:id="rId4"/>
    <p:sldLayoutId id="2147484086" r:id="rId5"/>
    <p:sldLayoutId id="2147484083" r:id="rId6"/>
    <p:sldLayoutId id="2147484084" r:id="rId7"/>
    <p:sldLayoutId id="2147484088" r:id="rId8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emf"/><Relationship Id="rId4" Type="http://schemas.openxmlformats.org/officeDocument/2006/relationships/customXml" Target="../ink/ink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26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3" Type="http://schemas.openxmlformats.org/officeDocument/2006/relationships/image" Target="../media/image55.png"/><Relationship Id="rId7" Type="http://schemas.openxmlformats.org/officeDocument/2006/relationships/image" Target="../media/image57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2.xml"/><Relationship Id="rId11" Type="http://schemas.openxmlformats.org/officeDocument/2006/relationships/image" Target="../media/image59.emf"/><Relationship Id="rId5" Type="http://schemas.openxmlformats.org/officeDocument/2006/relationships/image" Target="../media/image56.emf"/><Relationship Id="rId10" Type="http://schemas.openxmlformats.org/officeDocument/2006/relationships/customXml" Target="../ink/ink24.xml"/><Relationship Id="rId4" Type="http://schemas.openxmlformats.org/officeDocument/2006/relationships/customXml" Target="../ink/ink21.xml"/><Relationship Id="rId9" Type="http://schemas.openxmlformats.org/officeDocument/2006/relationships/image" Target="../media/image58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gif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gif"/><Relationship Id="rId4" Type="http://schemas.openxmlformats.org/officeDocument/2006/relationships/image" Target="../media/image620.emf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emf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9" Type="http://schemas.openxmlformats.org/officeDocument/2006/relationships/image" Target="../media/image25.emf"/><Relationship Id="rId21" Type="http://schemas.openxmlformats.org/officeDocument/2006/relationships/image" Target="../media/image16.emf"/><Relationship Id="rId34" Type="http://schemas.openxmlformats.org/officeDocument/2006/relationships/customXml" Target="../ink/ink16.xml"/><Relationship Id="rId7" Type="http://schemas.openxmlformats.org/officeDocument/2006/relationships/image" Target="../media/image9.emf"/><Relationship Id="rId2" Type="http://schemas.openxmlformats.org/officeDocument/2006/relationships/hyperlink" Target="http://developer.android.com/reference/packages" TargetMode="Externa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20.emf"/><Relationship Id="rId41" Type="http://schemas.openxmlformats.org/officeDocument/2006/relationships/image" Target="../media/image26.emf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.xml"/><Relationship Id="rId11" Type="http://schemas.openxmlformats.org/officeDocument/2006/relationships/image" Target="../media/image11.emf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24.emf"/><Relationship Id="rId40" Type="http://schemas.openxmlformats.org/officeDocument/2006/relationships/customXml" Target="../ink/ink19.xml"/><Relationship Id="rId5" Type="http://schemas.openxmlformats.org/officeDocument/2006/relationships/image" Target="../media/image8.emf"/><Relationship Id="rId15" Type="http://schemas.openxmlformats.org/officeDocument/2006/relationships/image" Target="../media/image13.emf"/><Relationship Id="rId23" Type="http://schemas.openxmlformats.org/officeDocument/2006/relationships/image" Target="../media/image17.emf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10" Type="http://schemas.openxmlformats.org/officeDocument/2006/relationships/customXml" Target="../ink/ink4.xml"/><Relationship Id="rId19" Type="http://schemas.openxmlformats.org/officeDocument/2006/relationships/image" Target="../media/image15.emf"/><Relationship Id="rId31" Type="http://schemas.openxmlformats.org/officeDocument/2006/relationships/image" Target="../media/image21.emf"/><Relationship Id="rId4" Type="http://schemas.openxmlformats.org/officeDocument/2006/relationships/customXml" Target="../ink/ink1.xml"/><Relationship Id="rId9" Type="http://schemas.openxmlformats.org/officeDocument/2006/relationships/image" Target="../media/image10.emf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19.emf"/><Relationship Id="rId30" Type="http://schemas.openxmlformats.org/officeDocument/2006/relationships/customXml" Target="../ink/ink14.xml"/><Relationship Id="rId35" Type="http://schemas.openxmlformats.org/officeDocument/2006/relationships/image" Target="../media/image23.emf"/><Relationship Id="rId8" Type="http://schemas.openxmlformats.org/officeDocument/2006/relationships/customXml" Target="../ink/ink3.xml"/><Relationship Id="rId3" Type="http://schemas.openxmlformats.org/officeDocument/2006/relationships/image" Target="../media/image6.jpg"/><Relationship Id="rId12" Type="http://schemas.openxmlformats.org/officeDocument/2006/relationships/customXml" Target="../ink/ink5.xml"/><Relationship Id="rId17" Type="http://schemas.openxmlformats.org/officeDocument/2006/relationships/image" Target="../media/image14.emf"/><Relationship Id="rId25" Type="http://schemas.openxmlformats.org/officeDocument/2006/relationships/image" Target="../media/image18.emf"/><Relationship Id="rId33" Type="http://schemas.openxmlformats.org/officeDocument/2006/relationships/image" Target="../media/image22.emf"/><Relationship Id="rId38" Type="http://schemas.openxmlformats.org/officeDocument/2006/relationships/customXml" Target="../ink/ink18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79.png"/><Relationship Id="rId18" Type="http://schemas.openxmlformats.org/officeDocument/2006/relationships/customXml" Target="../ink/ink34.xml"/><Relationship Id="rId26" Type="http://schemas.openxmlformats.org/officeDocument/2006/relationships/image" Target="../media/image86.png"/><Relationship Id="rId3" Type="http://schemas.openxmlformats.org/officeDocument/2006/relationships/customXml" Target="../ink/ink27.xml"/><Relationship Id="rId21" Type="http://schemas.openxmlformats.org/officeDocument/2006/relationships/customXml" Target="../ink/ink35.xml"/><Relationship Id="rId7" Type="http://schemas.openxmlformats.org/officeDocument/2006/relationships/customXml" Target="../ink/ink29.xml"/><Relationship Id="rId12" Type="http://schemas.openxmlformats.org/officeDocument/2006/relationships/customXml" Target="../ink/ink31.xml"/><Relationship Id="rId17" Type="http://schemas.openxmlformats.org/officeDocument/2006/relationships/image" Target="../media/image81.png"/><Relationship Id="rId25" Type="http://schemas.openxmlformats.org/officeDocument/2006/relationships/customXml" Target="../ink/ink37.xml"/><Relationship Id="rId2" Type="http://schemas.openxmlformats.org/officeDocument/2006/relationships/image" Target="../media/image73.png"/><Relationship Id="rId16" Type="http://schemas.openxmlformats.org/officeDocument/2006/relationships/customXml" Target="../ink/ink33.xml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11" Type="http://schemas.openxmlformats.org/officeDocument/2006/relationships/image" Target="../media/image78.png"/><Relationship Id="rId24" Type="http://schemas.openxmlformats.org/officeDocument/2006/relationships/image" Target="../media/image85.png"/><Relationship Id="rId5" Type="http://schemas.openxmlformats.org/officeDocument/2006/relationships/customXml" Target="../ink/ink28.xml"/><Relationship Id="rId15" Type="http://schemas.openxmlformats.org/officeDocument/2006/relationships/image" Target="../media/image80.png"/><Relationship Id="rId23" Type="http://schemas.openxmlformats.org/officeDocument/2006/relationships/customXml" Target="../ink/ink36.xml"/><Relationship Id="rId28" Type="http://schemas.openxmlformats.org/officeDocument/2006/relationships/image" Target="../media/image87.png"/><Relationship Id="rId10" Type="http://schemas.openxmlformats.org/officeDocument/2006/relationships/image" Target="../media/image77.png"/><Relationship Id="rId19" Type="http://schemas.openxmlformats.org/officeDocument/2006/relationships/image" Target="../media/image82.png"/><Relationship Id="rId4" Type="http://schemas.openxmlformats.org/officeDocument/2006/relationships/image" Target="../media/image74.png"/><Relationship Id="rId9" Type="http://schemas.openxmlformats.org/officeDocument/2006/relationships/customXml" Target="../ink/ink30.xml"/><Relationship Id="rId14" Type="http://schemas.openxmlformats.org/officeDocument/2006/relationships/customXml" Target="../ink/ink32.xml"/><Relationship Id="rId22" Type="http://schemas.openxmlformats.org/officeDocument/2006/relationships/image" Target="../media/image84.png"/><Relationship Id="rId27" Type="http://schemas.openxmlformats.org/officeDocument/2006/relationships/customXml" Target="../ink/ink3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3"/>
          <p:cNvSpPr>
            <a:spLocks noGrp="1"/>
          </p:cNvSpPr>
          <p:nvPr>
            <p:ph type="ctrTitle"/>
          </p:nvPr>
        </p:nvSpPr>
        <p:spPr>
          <a:xfrm>
            <a:off x="1401673" y="2195647"/>
            <a:ext cx="7485063" cy="10810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r" eaLnBrk="1" hangingPunct="1"/>
            <a:r>
              <a:rPr lang="en-US" altLang="ko-KR" sz="4000" dirty="0"/>
              <a:t>Chapter04</a:t>
            </a:r>
            <a:br>
              <a:rPr lang="en-US" altLang="ko-KR" sz="4000" dirty="0"/>
            </a:br>
            <a:r>
              <a:rPr lang="ko-KR" altLang="en-US" sz="4000" dirty="0"/>
              <a:t>기본 위젯 익히기</a:t>
            </a:r>
            <a:r>
              <a:rPr lang="en-US" altLang="ko-KR" sz="4000" dirty="0"/>
              <a:t>(1)</a:t>
            </a:r>
            <a:endParaRPr lang="ko-KR" altLang="en-US" sz="1800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0E8EFA-BE02-4A4C-9534-A0A0ED37CFD9}"/>
              </a:ext>
            </a:extLst>
          </p:cNvPr>
          <p:cNvSpPr>
            <a:spLocks noGrp="1"/>
          </p:cNvSpPr>
          <p:nvPr/>
        </p:nvSpPr>
        <p:spPr bwMode="auto">
          <a:xfrm>
            <a:off x="4021583" y="4944865"/>
            <a:ext cx="3915052" cy="869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latinLnBrk="1" hangingPunct="0">
              <a:spcBef>
                <a:spcPct val="20000"/>
              </a:spcBef>
              <a:spcAft>
                <a:spcPts val="30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  <a:lvl2pPr marL="4572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>
                <a:solidFill>
                  <a:srgbClr val="002060"/>
                </a:solidFill>
              </a:rPr>
              <a:t>안윤애</a:t>
            </a:r>
            <a:endParaRPr lang="en-US" altLang="ko-KR" sz="2400" dirty="0">
              <a:solidFill>
                <a:srgbClr val="002060"/>
              </a:solidFill>
            </a:endParaRPr>
          </a:p>
          <a:p>
            <a:r>
              <a:rPr lang="en-US" altLang="ko-KR" sz="2400" dirty="0">
                <a:solidFill>
                  <a:srgbClr val="002060"/>
                </a:solidFill>
              </a:rPr>
              <a:t>yeahn@ut.ac.kr</a:t>
            </a:r>
            <a:endParaRPr lang="ko-KR" altLang="en-US" sz="24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뷰의</a:t>
            </a:r>
            <a:r>
              <a:rPr lang="ko-KR" altLang="en-US" dirty="0"/>
              <a:t> 개요 ▶</a:t>
            </a:r>
            <a:r>
              <a:rPr lang="en-US" altLang="ko-KR" sz="2400" dirty="0"/>
              <a:t>View </a:t>
            </a:r>
            <a:r>
              <a:rPr lang="ko-KR" altLang="en-US" sz="2400" dirty="0"/>
              <a:t>클래스의 </a:t>
            </a:r>
            <a:r>
              <a:rPr lang="en-US" altLang="ko-KR" sz="2400" dirty="0"/>
              <a:t>XML </a:t>
            </a:r>
            <a:r>
              <a:rPr lang="ko-KR" altLang="en-US" sz="2400" dirty="0"/>
              <a:t>속성</a:t>
            </a:r>
            <a:endParaRPr lang="ko-KR" altLang="en-US" dirty="0"/>
          </a:p>
        </p:txBody>
      </p:sp>
      <p:pic>
        <p:nvPicPr>
          <p:cNvPr id="4" name="Picture 2" descr="스크린샷 2019-02-04 오전 12.44.1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" t="2506" r="2939" b="10744"/>
          <a:stretch/>
        </p:blipFill>
        <p:spPr>
          <a:xfrm>
            <a:off x="226228" y="990496"/>
            <a:ext cx="6856216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6AF7B5B5-9E67-44D9-BEC3-15CDB84F27DA}"/>
              </a:ext>
            </a:extLst>
          </p:cNvPr>
          <p:cNvGrpSpPr/>
          <p:nvPr/>
        </p:nvGrpSpPr>
        <p:grpSpPr>
          <a:xfrm>
            <a:off x="3096259" y="1524000"/>
            <a:ext cx="2646981" cy="1584000"/>
            <a:chOff x="3055619" y="1361440"/>
            <a:chExt cx="2646981" cy="1584000"/>
          </a:xfrm>
        </p:grpSpPr>
        <p:sp>
          <p:nvSpPr>
            <p:cNvPr id="9" name="모서리가 둥근 직사각형 5">
              <a:extLst>
                <a:ext uri="{FF2B5EF4-FFF2-40B4-BE49-F238E27FC236}">
                  <a16:creationId xmlns:a16="http://schemas.microsoft.com/office/drawing/2014/main" id="{493317AB-C4EC-4539-8961-936382DF1158}"/>
                </a:ext>
              </a:extLst>
            </p:cNvPr>
            <p:cNvSpPr/>
            <p:nvPr/>
          </p:nvSpPr>
          <p:spPr bwMode="auto">
            <a:xfrm>
              <a:off x="3055619" y="2082800"/>
              <a:ext cx="1197435" cy="441960"/>
            </a:xfrm>
            <a:prstGeom prst="roundRect">
              <a:avLst>
                <a:gd name="adj" fmla="val 16905"/>
              </a:avLst>
            </a:prstGeom>
            <a:solidFill>
              <a:srgbClr val="FF0066">
                <a:alpha val="10000"/>
              </a:srgbClr>
            </a:solidFill>
            <a:ln w="12700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1D613537-C757-44E8-BDD4-B629FECE0CF2}"/>
                </a:ext>
              </a:extLst>
            </p:cNvPr>
            <p:cNvCxnSpPr>
              <a:cxnSpLocks/>
              <a:stCxn id="9" idx="3"/>
              <a:endCxn id="14" idx="1"/>
            </p:cNvCxnSpPr>
            <p:nvPr/>
          </p:nvCxnSpPr>
          <p:spPr bwMode="auto">
            <a:xfrm flipV="1">
              <a:off x="4253054" y="2153440"/>
              <a:ext cx="801546" cy="15034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" name="모서리가 둥근 직사각형 5">
              <a:extLst>
                <a:ext uri="{FF2B5EF4-FFF2-40B4-BE49-F238E27FC236}">
                  <a16:creationId xmlns:a16="http://schemas.microsoft.com/office/drawing/2014/main" id="{CD702661-A68C-488B-BA21-34030AEC49E7}"/>
                </a:ext>
              </a:extLst>
            </p:cNvPr>
            <p:cNvSpPr/>
            <p:nvPr/>
          </p:nvSpPr>
          <p:spPr bwMode="auto">
            <a:xfrm>
              <a:off x="5054600" y="1361440"/>
              <a:ext cx="648000" cy="1584000"/>
            </a:xfrm>
            <a:prstGeom prst="roundRect">
              <a:avLst>
                <a:gd name="adj" fmla="val 0"/>
              </a:avLst>
            </a:prstGeom>
            <a:noFill/>
            <a:ln w="19050" cap="flat" cmpd="sng" algn="ctr">
              <a:solidFill>
                <a:srgbClr val="FF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5" name="Picture 5" descr="스크린샷 2019-02-04 오전 12.44.3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" t="4181" r="2508" b="10299"/>
          <a:stretch/>
        </p:blipFill>
        <p:spPr>
          <a:xfrm>
            <a:off x="1078112" y="2709750"/>
            <a:ext cx="6981081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0C3F01C1-F268-4E2E-929C-7A002140F760}"/>
              </a:ext>
            </a:extLst>
          </p:cNvPr>
          <p:cNvGrpSpPr/>
          <p:nvPr/>
        </p:nvGrpSpPr>
        <p:grpSpPr>
          <a:xfrm>
            <a:off x="3990339" y="3218123"/>
            <a:ext cx="4012712" cy="1584000"/>
            <a:chOff x="3055619" y="1361440"/>
            <a:chExt cx="3926498" cy="1584000"/>
          </a:xfrm>
        </p:grpSpPr>
        <p:sp>
          <p:nvSpPr>
            <p:cNvPr id="25" name="모서리가 둥근 직사각형 5">
              <a:extLst>
                <a:ext uri="{FF2B5EF4-FFF2-40B4-BE49-F238E27FC236}">
                  <a16:creationId xmlns:a16="http://schemas.microsoft.com/office/drawing/2014/main" id="{4241C1AD-4978-460B-934A-1D5956E3BC0B}"/>
                </a:ext>
              </a:extLst>
            </p:cNvPr>
            <p:cNvSpPr/>
            <p:nvPr/>
          </p:nvSpPr>
          <p:spPr bwMode="auto">
            <a:xfrm>
              <a:off x="3055619" y="2082800"/>
              <a:ext cx="1197435" cy="441960"/>
            </a:xfrm>
            <a:prstGeom prst="roundRect">
              <a:avLst>
                <a:gd name="adj" fmla="val 16905"/>
              </a:avLst>
            </a:prstGeom>
            <a:solidFill>
              <a:srgbClr val="FF0066">
                <a:alpha val="10000"/>
              </a:srgbClr>
            </a:solidFill>
            <a:ln w="12700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0F231E11-9B9F-456B-B1AF-92C87B0E55B7}"/>
                </a:ext>
              </a:extLst>
            </p:cNvPr>
            <p:cNvCxnSpPr>
              <a:cxnSpLocks/>
              <a:stCxn id="25" idx="3"/>
              <a:endCxn id="27" idx="1"/>
            </p:cNvCxnSpPr>
            <p:nvPr/>
          </p:nvCxnSpPr>
          <p:spPr bwMode="auto">
            <a:xfrm flipV="1">
              <a:off x="4253054" y="2153440"/>
              <a:ext cx="791604" cy="15034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7" name="모서리가 둥근 직사각형 5">
              <a:extLst>
                <a:ext uri="{FF2B5EF4-FFF2-40B4-BE49-F238E27FC236}">
                  <a16:creationId xmlns:a16="http://schemas.microsoft.com/office/drawing/2014/main" id="{66EF665A-9433-4B5C-8662-D30063687EC6}"/>
                </a:ext>
              </a:extLst>
            </p:cNvPr>
            <p:cNvSpPr/>
            <p:nvPr/>
          </p:nvSpPr>
          <p:spPr bwMode="auto">
            <a:xfrm>
              <a:off x="5044658" y="1361440"/>
              <a:ext cx="1937459" cy="1584000"/>
            </a:xfrm>
            <a:prstGeom prst="roundRect">
              <a:avLst>
                <a:gd name="adj" fmla="val 0"/>
              </a:avLst>
            </a:prstGeom>
            <a:noFill/>
            <a:ln w="19050" cap="flat" cmpd="sng" algn="ctr">
              <a:solidFill>
                <a:srgbClr val="FF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" t="2803" r="2635" b="7644"/>
          <a:stretch/>
        </p:blipFill>
        <p:spPr bwMode="auto">
          <a:xfrm>
            <a:off x="2054860" y="4429004"/>
            <a:ext cx="6833285" cy="216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17679873-5319-49AB-8F7F-266A238C5EF5}"/>
              </a:ext>
            </a:extLst>
          </p:cNvPr>
          <p:cNvGrpSpPr/>
          <p:nvPr/>
        </p:nvGrpSpPr>
        <p:grpSpPr>
          <a:xfrm>
            <a:off x="4833619" y="4912500"/>
            <a:ext cx="3993781" cy="1584000"/>
            <a:chOff x="3055619" y="1361440"/>
            <a:chExt cx="3993781" cy="1584000"/>
          </a:xfrm>
        </p:grpSpPr>
        <p:sp>
          <p:nvSpPr>
            <p:cNvPr id="30" name="모서리가 둥근 직사각형 5">
              <a:extLst>
                <a:ext uri="{FF2B5EF4-FFF2-40B4-BE49-F238E27FC236}">
                  <a16:creationId xmlns:a16="http://schemas.microsoft.com/office/drawing/2014/main" id="{DE60A85F-AF58-4C19-9971-AD653CCFFD00}"/>
                </a:ext>
              </a:extLst>
            </p:cNvPr>
            <p:cNvSpPr/>
            <p:nvPr/>
          </p:nvSpPr>
          <p:spPr bwMode="auto">
            <a:xfrm>
              <a:off x="3055619" y="2082800"/>
              <a:ext cx="764541" cy="441960"/>
            </a:xfrm>
            <a:prstGeom prst="roundRect">
              <a:avLst>
                <a:gd name="adj" fmla="val 16905"/>
              </a:avLst>
            </a:prstGeom>
            <a:solidFill>
              <a:srgbClr val="FF0066">
                <a:alpha val="10000"/>
              </a:srgbClr>
            </a:solidFill>
            <a:ln w="12700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318660E2-29D3-4A18-9242-D19E29ABDC26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 bwMode="auto">
            <a:xfrm flipV="1">
              <a:off x="3820160" y="2153440"/>
              <a:ext cx="1285240" cy="15034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2" name="모서리가 둥근 직사각형 5">
              <a:extLst>
                <a:ext uri="{FF2B5EF4-FFF2-40B4-BE49-F238E27FC236}">
                  <a16:creationId xmlns:a16="http://schemas.microsoft.com/office/drawing/2014/main" id="{77692216-9321-4BC5-88C5-9CDB8967A836}"/>
                </a:ext>
              </a:extLst>
            </p:cNvPr>
            <p:cNvSpPr/>
            <p:nvPr/>
          </p:nvSpPr>
          <p:spPr bwMode="auto">
            <a:xfrm>
              <a:off x="5105400" y="1361440"/>
              <a:ext cx="1944000" cy="1584000"/>
            </a:xfrm>
            <a:prstGeom prst="roundRect">
              <a:avLst>
                <a:gd name="adj" fmla="val 0"/>
              </a:avLst>
            </a:prstGeom>
            <a:noFill/>
            <a:ln w="19050" cap="flat" cmpd="sng" algn="ctr">
              <a:solidFill>
                <a:srgbClr val="FF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40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뷰의</a:t>
            </a:r>
            <a:r>
              <a:rPr lang="ko-KR" altLang="en-US" dirty="0"/>
              <a:t> 개요 ▶</a:t>
            </a:r>
            <a:r>
              <a:rPr lang="en-US" altLang="ko-KR" sz="2400" dirty="0"/>
              <a:t>View </a:t>
            </a:r>
            <a:r>
              <a:rPr lang="ko-KR" altLang="en-US" sz="2400" dirty="0"/>
              <a:t>클래스의 </a:t>
            </a:r>
            <a:r>
              <a:rPr lang="en-US" altLang="ko-KR" sz="2400" dirty="0"/>
              <a:t>XML </a:t>
            </a:r>
            <a:r>
              <a:rPr lang="ko-KR" altLang="en-US" sz="2400" dirty="0"/>
              <a:t>속성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075D0CB-E0DC-4241-890B-785BE058A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82" y="1216404"/>
            <a:ext cx="8963025" cy="1006679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400" b="1" dirty="0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background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background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속성은 </a:t>
            </a:r>
            <a:r>
              <a:rPr lang="ko-KR" altLang="en-US" sz="1800" b="1" dirty="0" err="1">
                <a:latin typeface="맑은 고딕" pitchFamily="50" charset="-127"/>
                <a:ea typeface="맑은 고딕" pitchFamily="50" charset="-127"/>
              </a:rPr>
              <a:t>위젯의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 색상을 주로 </a:t>
            </a:r>
            <a:r>
              <a:rPr lang="en-US" altLang="ko-KR" sz="1800" b="1" dirty="0">
                <a:solidFill>
                  <a:srgbClr val="0066FF"/>
                </a:solidFill>
                <a:latin typeface="맑은 고딕" pitchFamily="50" charset="-127"/>
                <a:ea typeface="맑은 고딕" pitchFamily="50" charset="-127"/>
              </a:rPr>
              <a:t>#RRGGBB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값으로 지정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7E000A3-1818-46EE-8A95-7AD6EEBAA129}"/>
              </a:ext>
            </a:extLst>
          </p:cNvPr>
          <p:cNvGrpSpPr/>
          <p:nvPr/>
        </p:nvGrpSpPr>
        <p:grpSpPr>
          <a:xfrm>
            <a:off x="191503" y="2355846"/>
            <a:ext cx="8800909" cy="3865659"/>
            <a:chOff x="549901" y="2355847"/>
            <a:chExt cx="8209524" cy="327619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8EA0B60-E69E-4844-8679-8051D7143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901" y="2355847"/>
              <a:ext cx="8209524" cy="3276190"/>
            </a:xfrm>
            <a:prstGeom prst="rect">
              <a:avLst/>
            </a:prstGeom>
          </p:spPr>
        </p:pic>
        <p:sp>
          <p:nvSpPr>
            <p:cNvPr id="9" name="모서리가 둥근 직사각형 4">
              <a:extLst>
                <a:ext uri="{FF2B5EF4-FFF2-40B4-BE49-F238E27FC236}">
                  <a16:creationId xmlns:a16="http://schemas.microsoft.com/office/drawing/2014/main" id="{B90A98E7-243A-4F17-8AB5-A0027401DD53}"/>
                </a:ext>
              </a:extLst>
            </p:cNvPr>
            <p:cNvSpPr/>
            <p:nvPr/>
          </p:nvSpPr>
          <p:spPr bwMode="auto">
            <a:xfrm>
              <a:off x="1380768" y="3212983"/>
              <a:ext cx="3023452" cy="285226"/>
            </a:xfrm>
            <a:prstGeom prst="roundRect">
              <a:avLst>
                <a:gd name="adj" fmla="val 16905"/>
              </a:avLst>
            </a:prstGeom>
            <a:solidFill>
              <a:srgbClr val="FF0066">
                <a:alpha val="10000"/>
              </a:srgbClr>
            </a:solidFill>
            <a:ln w="12700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모서리가 둥근 직사각형 5">
              <a:extLst>
                <a:ext uri="{FF2B5EF4-FFF2-40B4-BE49-F238E27FC236}">
                  <a16:creationId xmlns:a16="http://schemas.microsoft.com/office/drawing/2014/main" id="{666B418B-B670-4A4F-AFBB-0EEF98F20F2C}"/>
                </a:ext>
              </a:extLst>
            </p:cNvPr>
            <p:cNvSpPr/>
            <p:nvPr/>
          </p:nvSpPr>
          <p:spPr bwMode="auto">
            <a:xfrm>
              <a:off x="1793227" y="4629525"/>
              <a:ext cx="3023452" cy="278036"/>
            </a:xfrm>
            <a:prstGeom prst="roundRect">
              <a:avLst>
                <a:gd name="adj" fmla="val 16905"/>
              </a:avLst>
            </a:prstGeom>
            <a:solidFill>
              <a:srgbClr val="FF0066">
                <a:alpha val="10000"/>
              </a:srgbClr>
            </a:solidFill>
            <a:ln w="12700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AEC35641-5EBE-4040-A3D9-0A48427F27C2}"/>
                </a:ext>
              </a:extLst>
            </p:cNvPr>
            <p:cNvCxnSpPr>
              <a:stCxn id="9" idx="3"/>
            </p:cNvCxnSpPr>
            <p:nvPr/>
          </p:nvCxnSpPr>
          <p:spPr bwMode="auto">
            <a:xfrm>
              <a:off x="4404220" y="3355596"/>
              <a:ext cx="1845578" cy="56870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C82664D4-97D4-4BA9-ADDE-7C312FBD175D}"/>
                </a:ext>
              </a:extLst>
            </p:cNvPr>
            <p:cNvCxnSpPr>
              <a:stCxn id="10" idx="3"/>
            </p:cNvCxnSpPr>
            <p:nvPr/>
          </p:nvCxnSpPr>
          <p:spPr bwMode="auto">
            <a:xfrm flipV="1">
              <a:off x="4816679" y="3212983"/>
              <a:ext cx="1433119" cy="15555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" name="모서리가 둥근 직사각형 4">
              <a:extLst>
                <a:ext uri="{FF2B5EF4-FFF2-40B4-BE49-F238E27FC236}">
                  <a16:creationId xmlns:a16="http://schemas.microsoft.com/office/drawing/2014/main" id="{087E94FF-4715-4CD1-B720-A5EBC00EACFA}"/>
                </a:ext>
              </a:extLst>
            </p:cNvPr>
            <p:cNvSpPr/>
            <p:nvPr/>
          </p:nvSpPr>
          <p:spPr bwMode="auto">
            <a:xfrm>
              <a:off x="1163944" y="2984145"/>
              <a:ext cx="1236356" cy="199491"/>
            </a:xfrm>
            <a:prstGeom prst="roundRect">
              <a:avLst>
                <a:gd name="adj" fmla="val 0"/>
              </a:avLst>
            </a:prstGeom>
            <a:solidFill>
              <a:srgbClr val="FFFF00">
                <a:alpha val="30000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모서리가 둥근 직사각형 4">
              <a:extLst>
                <a:ext uri="{FF2B5EF4-FFF2-40B4-BE49-F238E27FC236}">
                  <a16:creationId xmlns:a16="http://schemas.microsoft.com/office/drawing/2014/main" id="{9740F28D-D124-4555-871B-3C57BB976686}"/>
                </a:ext>
              </a:extLst>
            </p:cNvPr>
            <p:cNvSpPr/>
            <p:nvPr/>
          </p:nvSpPr>
          <p:spPr bwMode="auto">
            <a:xfrm>
              <a:off x="1555612" y="3838409"/>
              <a:ext cx="626756" cy="199491"/>
            </a:xfrm>
            <a:prstGeom prst="roundRect">
              <a:avLst>
                <a:gd name="adj" fmla="val 0"/>
              </a:avLst>
            </a:prstGeom>
            <a:solidFill>
              <a:srgbClr val="FFFF00">
                <a:alpha val="30000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125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뷰의</a:t>
            </a:r>
            <a:r>
              <a:rPr lang="ko-KR" altLang="en-US" dirty="0"/>
              <a:t> 개요 ▶</a:t>
            </a:r>
            <a:r>
              <a:rPr lang="en-US" altLang="ko-KR" sz="2400" dirty="0"/>
              <a:t>View </a:t>
            </a:r>
            <a:r>
              <a:rPr lang="ko-KR" altLang="en-US" sz="2400" dirty="0"/>
              <a:t>클래스의 </a:t>
            </a:r>
            <a:r>
              <a:rPr lang="en-US" altLang="ko-KR" sz="2400" dirty="0"/>
              <a:t>XML </a:t>
            </a:r>
            <a:r>
              <a:rPr lang="ko-KR" altLang="en-US" sz="2400" dirty="0"/>
              <a:t>속성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021449A-FBBA-488C-A45E-11AF2E319703}"/>
              </a:ext>
            </a:extLst>
          </p:cNvPr>
          <p:cNvGrpSpPr/>
          <p:nvPr/>
        </p:nvGrpSpPr>
        <p:grpSpPr>
          <a:xfrm>
            <a:off x="376517" y="1030940"/>
            <a:ext cx="8361993" cy="5629836"/>
            <a:chOff x="376517" y="1030940"/>
            <a:chExt cx="8361993" cy="5629836"/>
          </a:xfrm>
        </p:grpSpPr>
        <p:pic>
          <p:nvPicPr>
            <p:cNvPr id="4" name="Picture 2" descr="스크린샷 2019-02-04 오전 12.46.28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4" t="1376" r="3474" b="2352"/>
            <a:stretch/>
          </p:blipFill>
          <p:spPr>
            <a:xfrm>
              <a:off x="376517" y="1030940"/>
              <a:ext cx="8361993" cy="5629836"/>
            </a:xfrm>
            <a:prstGeom prst="rect">
              <a:avLst/>
            </a:prstGeom>
          </p:spPr>
        </p:pic>
        <p:sp>
          <p:nvSpPr>
            <p:cNvPr id="3" name="모서리가 둥근 직사각형 4">
              <a:extLst>
                <a:ext uri="{FF2B5EF4-FFF2-40B4-BE49-F238E27FC236}">
                  <a16:creationId xmlns:a16="http://schemas.microsoft.com/office/drawing/2014/main" id="{FF18ADD8-558F-4769-8E3E-9605A5CF36AC}"/>
                </a:ext>
              </a:extLst>
            </p:cNvPr>
            <p:cNvSpPr/>
            <p:nvPr/>
          </p:nvSpPr>
          <p:spPr bwMode="auto">
            <a:xfrm>
              <a:off x="2394955" y="4426232"/>
              <a:ext cx="3597353" cy="234000"/>
            </a:xfrm>
            <a:prstGeom prst="roundRect">
              <a:avLst>
                <a:gd name="adj" fmla="val 16905"/>
              </a:avLst>
            </a:prstGeom>
            <a:solidFill>
              <a:schemeClr val="bg2">
                <a:lumMod val="60000"/>
                <a:lumOff val="40000"/>
                <a:alpha val="10000"/>
              </a:schemeClr>
            </a:solidFill>
            <a:ln w="3175" cap="flat" cmpd="sng" algn="ctr">
              <a:solidFill>
                <a:srgbClr val="FF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id="{BD26E878-4991-4BFB-941D-5450099856AA}"/>
                </a:ext>
              </a:extLst>
            </p:cNvPr>
            <p:cNvSpPr/>
            <p:nvPr/>
          </p:nvSpPr>
          <p:spPr bwMode="auto">
            <a:xfrm>
              <a:off x="2394955" y="5778132"/>
              <a:ext cx="2298965" cy="234000"/>
            </a:xfrm>
            <a:prstGeom prst="roundRect">
              <a:avLst>
                <a:gd name="adj" fmla="val 16905"/>
              </a:avLst>
            </a:prstGeom>
            <a:solidFill>
              <a:schemeClr val="bg2">
                <a:lumMod val="60000"/>
                <a:lumOff val="40000"/>
                <a:alpha val="10000"/>
              </a:schemeClr>
            </a:solidFill>
            <a:ln w="3175" cap="flat" cmpd="sng" algn="ctr">
              <a:solidFill>
                <a:srgbClr val="FF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125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뷰의</a:t>
            </a:r>
            <a:r>
              <a:rPr lang="ko-KR" altLang="en-US" dirty="0"/>
              <a:t> 개요 ▶</a:t>
            </a:r>
            <a:r>
              <a:rPr lang="en-US" altLang="ko-KR" sz="2400" dirty="0"/>
              <a:t>View </a:t>
            </a:r>
            <a:r>
              <a:rPr lang="ko-KR" altLang="en-US" sz="2400" dirty="0"/>
              <a:t>클래스의 </a:t>
            </a:r>
            <a:r>
              <a:rPr lang="en-US" altLang="ko-KR" sz="2400" dirty="0"/>
              <a:t>XML </a:t>
            </a:r>
            <a:r>
              <a:rPr lang="ko-KR" altLang="en-US" sz="2400" dirty="0"/>
              <a:t>속성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1" t="1859" r="628" b="1366"/>
          <a:stretch/>
        </p:blipFill>
        <p:spPr bwMode="auto">
          <a:xfrm>
            <a:off x="537883" y="1075766"/>
            <a:ext cx="7933765" cy="5298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모서리가 둥근 직사각형 4">
            <a:extLst>
              <a:ext uri="{FF2B5EF4-FFF2-40B4-BE49-F238E27FC236}">
                <a16:creationId xmlns:a16="http://schemas.microsoft.com/office/drawing/2014/main" id="{D5BC090C-561A-40F1-AFF2-C5E3043C1FE3}"/>
              </a:ext>
            </a:extLst>
          </p:cNvPr>
          <p:cNvSpPr/>
          <p:nvPr/>
        </p:nvSpPr>
        <p:spPr bwMode="auto">
          <a:xfrm>
            <a:off x="2104199" y="2847249"/>
            <a:ext cx="3504121" cy="246471"/>
          </a:xfrm>
          <a:prstGeom prst="roundRect">
            <a:avLst>
              <a:gd name="adj" fmla="val 16905"/>
            </a:avLst>
          </a:prstGeom>
          <a:solidFill>
            <a:schemeClr val="bg2">
              <a:lumMod val="60000"/>
              <a:lumOff val="40000"/>
              <a:alpha val="10000"/>
            </a:schemeClr>
          </a:solidFill>
          <a:ln w="3175" cap="flat" cmpd="sng" algn="ctr">
            <a:solidFill>
              <a:srgbClr val="FF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900B468-5C8B-43AD-8873-1FC84E2517CA}"/>
              </a:ext>
            </a:extLst>
          </p:cNvPr>
          <p:cNvSpPr/>
          <p:nvPr/>
        </p:nvSpPr>
        <p:spPr bwMode="auto">
          <a:xfrm>
            <a:off x="2104199" y="3517810"/>
            <a:ext cx="2551621" cy="490310"/>
          </a:xfrm>
          <a:prstGeom prst="roundRect">
            <a:avLst>
              <a:gd name="adj" fmla="val 16905"/>
            </a:avLst>
          </a:prstGeom>
          <a:solidFill>
            <a:schemeClr val="bg2">
              <a:lumMod val="60000"/>
              <a:lumOff val="40000"/>
              <a:alpha val="10000"/>
            </a:schemeClr>
          </a:solidFill>
          <a:ln w="3175" cap="flat" cmpd="sng" algn="ctr">
            <a:solidFill>
              <a:srgbClr val="FF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79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뷰의</a:t>
            </a:r>
            <a:r>
              <a:rPr lang="ko-KR" altLang="en-US" dirty="0"/>
              <a:t> 개요 ▶</a:t>
            </a:r>
            <a:r>
              <a:rPr lang="en-US" altLang="ko-KR" sz="2400" dirty="0"/>
              <a:t>View </a:t>
            </a:r>
            <a:r>
              <a:rPr lang="ko-KR" altLang="en-US" sz="2400" dirty="0"/>
              <a:t>클래스의 </a:t>
            </a:r>
            <a:r>
              <a:rPr lang="en-US" altLang="ko-KR" sz="2400" dirty="0"/>
              <a:t>XML </a:t>
            </a:r>
            <a:r>
              <a:rPr lang="ko-KR" altLang="en-US" sz="2400" dirty="0"/>
              <a:t>속성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C6C1AA7-07FC-466F-BBFB-F78891D0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82" y="1027575"/>
            <a:ext cx="8963025" cy="897621"/>
          </a:xfrm>
        </p:spPr>
        <p:txBody>
          <a:bodyPr/>
          <a:lstStyle/>
          <a:p>
            <a:pPr marL="606425" lvl="1" indent="-342900"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400" b="1" dirty="0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padding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Padding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은 </a:t>
            </a:r>
            <a:r>
              <a:rPr lang="ko-KR" altLang="en-US" sz="1800" b="1" dirty="0" err="1">
                <a:latin typeface="맑은 고딕" pitchFamily="50" charset="-127"/>
                <a:ea typeface="맑은 고딕" pitchFamily="50" charset="-127"/>
              </a:rPr>
              <a:t>위젯의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 경계선으로부터 </a:t>
            </a:r>
            <a:r>
              <a:rPr lang="ko-KR" altLang="en-US" sz="1800" b="1" dirty="0" err="1">
                <a:latin typeface="맑은 고딕" pitchFamily="50" charset="-127"/>
                <a:ea typeface="맑은 고딕" pitchFamily="50" charset="-127"/>
              </a:rPr>
              <a:t>위젯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 안의 요소가 떨어지도록 설정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263525" lvl="1" indent="0">
              <a:spcAft>
                <a:spcPts val="600"/>
              </a:spcAft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spcAft>
                <a:spcPts val="600"/>
              </a:spcAft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spcAft>
                <a:spcPts val="600"/>
              </a:spcAft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B3F015-1909-4085-9B30-60C9C0E5C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71" y="1941391"/>
            <a:ext cx="7188660" cy="250979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A32A1DBA-13BA-40B6-93FC-58A709348DA0}"/>
              </a:ext>
            </a:extLst>
          </p:cNvPr>
          <p:cNvGrpSpPr/>
          <p:nvPr/>
        </p:nvGrpSpPr>
        <p:grpSpPr>
          <a:xfrm>
            <a:off x="1355730" y="3735076"/>
            <a:ext cx="6597033" cy="2646837"/>
            <a:chOff x="1355730" y="3735076"/>
            <a:chExt cx="6597033" cy="2646837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A5942D5-E21C-4240-B1AA-37EEE0E934A5}"/>
                </a:ext>
              </a:extLst>
            </p:cNvPr>
            <p:cNvGrpSpPr/>
            <p:nvPr/>
          </p:nvGrpSpPr>
          <p:grpSpPr>
            <a:xfrm>
              <a:off x="1355730" y="3735076"/>
              <a:ext cx="6597033" cy="2646837"/>
              <a:chOff x="1355730" y="3573710"/>
              <a:chExt cx="6597033" cy="2646837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0608BE69-77DB-4AFF-9DDC-E774051916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5730" y="3573710"/>
                <a:ext cx="6597033" cy="2646837"/>
              </a:xfrm>
              <a:prstGeom prst="rect">
                <a:avLst/>
              </a:prstGeom>
            </p:spPr>
          </p:pic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30E8C2A-AE3A-4A31-935C-BD84C9AA7244}"/>
                  </a:ext>
                </a:extLst>
              </p:cNvPr>
              <p:cNvGrpSpPr/>
              <p:nvPr/>
            </p:nvGrpSpPr>
            <p:grpSpPr>
              <a:xfrm>
                <a:off x="2009836" y="4289823"/>
                <a:ext cx="3939105" cy="249168"/>
                <a:chOff x="2009836" y="4289823"/>
                <a:chExt cx="3939105" cy="249168"/>
              </a:xfrm>
            </p:grpSpPr>
            <p:sp>
              <p:nvSpPr>
                <p:cNvPr id="11" name="모서리가 둥근 직사각형 5">
                  <a:extLst>
                    <a:ext uri="{FF2B5EF4-FFF2-40B4-BE49-F238E27FC236}">
                      <a16:creationId xmlns:a16="http://schemas.microsoft.com/office/drawing/2014/main" id="{C6E1AA22-C0E4-4DD8-B9A8-51354BCDD4A8}"/>
                    </a:ext>
                  </a:extLst>
                </p:cNvPr>
                <p:cNvSpPr/>
                <p:nvPr/>
              </p:nvSpPr>
              <p:spPr bwMode="auto">
                <a:xfrm>
                  <a:off x="2009836" y="4289823"/>
                  <a:ext cx="2208115" cy="249168"/>
                </a:xfrm>
                <a:prstGeom prst="roundRect">
                  <a:avLst>
                    <a:gd name="adj" fmla="val 16905"/>
                  </a:avLst>
                </a:prstGeom>
                <a:solidFill>
                  <a:srgbClr val="FF0066">
                    <a:alpha val="10000"/>
                  </a:srgbClr>
                </a:solidFill>
                <a:ln w="12700" cap="flat" cmpd="sng" algn="ctr">
                  <a:solidFill>
                    <a:srgbClr val="FF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cxnSp>
              <p:nvCxnSpPr>
                <p:cNvPr id="15" name="직선 화살표 연결선 14">
                  <a:extLst>
                    <a:ext uri="{FF2B5EF4-FFF2-40B4-BE49-F238E27FC236}">
                      <a16:creationId xmlns:a16="http://schemas.microsoft.com/office/drawing/2014/main" id="{06A762FF-C5F9-4BED-92C3-BB811D1309F1}"/>
                    </a:ext>
                  </a:extLst>
                </p:cNvPr>
                <p:cNvCxnSpPr>
                  <a:stCxn id="11" idx="3"/>
                </p:cNvCxnSpPr>
                <p:nvPr/>
              </p:nvCxnSpPr>
              <p:spPr bwMode="auto">
                <a:xfrm flipV="1">
                  <a:off x="4217951" y="4289823"/>
                  <a:ext cx="1730990" cy="124584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rgbClr val="FF00FF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sp>
          <p:nvSpPr>
            <p:cNvPr id="3" name="액자 2">
              <a:extLst>
                <a:ext uri="{FF2B5EF4-FFF2-40B4-BE49-F238E27FC236}">
                  <a16:creationId xmlns:a16="http://schemas.microsoft.com/office/drawing/2014/main" id="{9B0A478D-49CA-46B9-BAA0-E13DF92BB8ED}"/>
                </a:ext>
              </a:extLst>
            </p:cNvPr>
            <p:cNvSpPr/>
            <p:nvPr/>
          </p:nvSpPr>
          <p:spPr bwMode="auto">
            <a:xfrm>
              <a:off x="5948941" y="4290599"/>
              <a:ext cx="1781409" cy="1649468"/>
            </a:xfrm>
            <a:prstGeom prst="frame">
              <a:avLst>
                <a:gd name="adj1" fmla="val 8435"/>
              </a:avLst>
            </a:prstGeom>
            <a:solidFill>
              <a:srgbClr val="FFCCFF"/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879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뷰의</a:t>
            </a:r>
            <a:r>
              <a:rPr lang="ko-KR" altLang="en-US" dirty="0"/>
              <a:t> 개요 ▶</a:t>
            </a:r>
            <a:r>
              <a:rPr lang="en-US" altLang="ko-KR" sz="2400" dirty="0"/>
              <a:t>View </a:t>
            </a:r>
            <a:r>
              <a:rPr lang="ko-KR" altLang="en-US" sz="2400" dirty="0"/>
              <a:t>클래스의 </a:t>
            </a:r>
            <a:r>
              <a:rPr lang="en-US" altLang="ko-KR" sz="2400" dirty="0"/>
              <a:t>XML </a:t>
            </a:r>
            <a:r>
              <a:rPr lang="ko-KR" altLang="en-US" sz="2400" dirty="0"/>
              <a:t>속성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3FC8F2B-51C7-4F1F-975C-387EF5D92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82" y="1018395"/>
            <a:ext cx="8963025" cy="858517"/>
          </a:xfrm>
        </p:spPr>
        <p:txBody>
          <a:bodyPr/>
          <a:lstStyle/>
          <a:p>
            <a:pPr marL="606425" lvl="1" indent="-342900"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400" b="1" dirty="0" err="1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layout_margin</a:t>
            </a:r>
            <a:r>
              <a:rPr lang="en-US" altLang="ko-KR" sz="2400" b="1" dirty="0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위젯과 </a:t>
            </a:r>
            <a:r>
              <a:rPr lang="ko-KR" altLang="en-US" sz="1800" b="1" dirty="0" err="1">
                <a:latin typeface="맑은 고딕" pitchFamily="50" charset="-127"/>
                <a:ea typeface="맑은 고딕" pitchFamily="50" charset="-127"/>
              </a:rPr>
              <a:t>위젯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 사이에 여유를 두고 싶다면 </a:t>
            </a:r>
            <a:r>
              <a:rPr lang="en-US" altLang="ko-KR" sz="1800" b="1" dirty="0" err="1">
                <a:latin typeface="맑은 고딕" pitchFamily="50" charset="-127"/>
                <a:ea typeface="맑은 고딕" pitchFamily="50" charset="-127"/>
              </a:rPr>
              <a:t>layout_margin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속성을 사용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spcAft>
                <a:spcPts val="600"/>
              </a:spcAft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spcAft>
                <a:spcPts val="600"/>
              </a:spcAft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6363B7A-0CA7-4366-8465-306113EDA99E}"/>
              </a:ext>
            </a:extLst>
          </p:cNvPr>
          <p:cNvGrpSpPr/>
          <p:nvPr/>
        </p:nvGrpSpPr>
        <p:grpSpPr>
          <a:xfrm>
            <a:off x="214747" y="1855697"/>
            <a:ext cx="8714507" cy="4527175"/>
            <a:chOff x="674683" y="2137359"/>
            <a:chExt cx="7794634" cy="396982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40D6866-C8A6-4564-B5FA-DA4E5551A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4683" y="2137359"/>
              <a:ext cx="7794634" cy="3969825"/>
            </a:xfrm>
            <a:prstGeom prst="rect">
              <a:avLst/>
            </a:prstGeom>
          </p:spPr>
        </p:pic>
        <p:sp>
          <p:nvSpPr>
            <p:cNvPr id="10" name="모서리가 둥근 직사각형 4">
              <a:extLst>
                <a:ext uri="{FF2B5EF4-FFF2-40B4-BE49-F238E27FC236}">
                  <a16:creationId xmlns:a16="http://schemas.microsoft.com/office/drawing/2014/main" id="{AD921AF2-A458-471A-BEF1-E998586A1B6C}"/>
                </a:ext>
              </a:extLst>
            </p:cNvPr>
            <p:cNvSpPr/>
            <p:nvPr/>
          </p:nvSpPr>
          <p:spPr bwMode="auto">
            <a:xfrm>
              <a:off x="1842056" y="3509647"/>
              <a:ext cx="2897724" cy="288000"/>
            </a:xfrm>
            <a:prstGeom prst="roundRect">
              <a:avLst>
                <a:gd name="adj" fmla="val 16905"/>
              </a:avLst>
            </a:prstGeom>
            <a:solidFill>
              <a:schemeClr val="bg2">
                <a:lumMod val="60000"/>
                <a:lumOff val="40000"/>
                <a:alpha val="10000"/>
              </a:schemeClr>
            </a:solidFill>
            <a:ln w="12700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모서리가 둥근 직사각형 5">
              <a:extLst>
                <a:ext uri="{FF2B5EF4-FFF2-40B4-BE49-F238E27FC236}">
                  <a16:creationId xmlns:a16="http://schemas.microsoft.com/office/drawing/2014/main" id="{4DA44F43-6237-4C44-9F2F-05C4ADF76DD9}"/>
                </a:ext>
              </a:extLst>
            </p:cNvPr>
            <p:cNvSpPr/>
            <p:nvPr/>
          </p:nvSpPr>
          <p:spPr bwMode="auto">
            <a:xfrm>
              <a:off x="1842056" y="4316388"/>
              <a:ext cx="2897724" cy="288000"/>
            </a:xfrm>
            <a:prstGeom prst="roundRect">
              <a:avLst>
                <a:gd name="adj" fmla="val 16905"/>
              </a:avLst>
            </a:prstGeom>
            <a:solidFill>
              <a:schemeClr val="bg2">
                <a:lumMod val="60000"/>
                <a:lumOff val="40000"/>
                <a:alpha val="10000"/>
              </a:schemeClr>
            </a:solidFill>
            <a:ln w="12700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모서리가 둥근 직사각형 6">
              <a:extLst>
                <a:ext uri="{FF2B5EF4-FFF2-40B4-BE49-F238E27FC236}">
                  <a16:creationId xmlns:a16="http://schemas.microsoft.com/office/drawing/2014/main" id="{2BE950C2-6BA5-47BF-843C-D67FC068EBA8}"/>
                </a:ext>
              </a:extLst>
            </p:cNvPr>
            <p:cNvSpPr/>
            <p:nvPr/>
          </p:nvSpPr>
          <p:spPr bwMode="auto">
            <a:xfrm>
              <a:off x="1842056" y="5123129"/>
              <a:ext cx="2897724" cy="288000"/>
            </a:xfrm>
            <a:prstGeom prst="roundRect">
              <a:avLst>
                <a:gd name="adj" fmla="val 16905"/>
              </a:avLst>
            </a:prstGeom>
            <a:solidFill>
              <a:schemeClr val="bg2">
                <a:lumMod val="60000"/>
                <a:lumOff val="40000"/>
                <a:alpha val="10000"/>
              </a:schemeClr>
            </a:solidFill>
            <a:ln w="12700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8" name="모서리가 둥근 직사각형 5">
            <a:extLst>
              <a:ext uri="{FF2B5EF4-FFF2-40B4-BE49-F238E27FC236}">
                <a16:creationId xmlns:a16="http://schemas.microsoft.com/office/drawing/2014/main" id="{BB814900-D9B1-4AAE-B4B6-F913FCA548BA}"/>
              </a:ext>
            </a:extLst>
          </p:cNvPr>
          <p:cNvSpPr/>
          <p:nvPr/>
        </p:nvSpPr>
        <p:spPr bwMode="auto">
          <a:xfrm>
            <a:off x="1141156" y="2860457"/>
            <a:ext cx="2455484" cy="249168"/>
          </a:xfrm>
          <a:prstGeom prst="roundRect">
            <a:avLst>
              <a:gd name="adj" fmla="val 16905"/>
            </a:avLst>
          </a:prstGeom>
          <a:solidFill>
            <a:srgbClr val="FF0066">
              <a:alpha val="10000"/>
            </a:srgbClr>
          </a:solidFill>
          <a:ln w="127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EC8FFC3-982E-4D91-B9E8-2F5BC647DBB8}"/>
              </a:ext>
            </a:extLst>
          </p:cNvPr>
          <p:cNvGrpSpPr/>
          <p:nvPr/>
        </p:nvGrpSpPr>
        <p:grpSpPr>
          <a:xfrm>
            <a:off x="3596640" y="2598698"/>
            <a:ext cx="5050210" cy="2304558"/>
            <a:chOff x="3596640" y="2598698"/>
            <a:chExt cx="5050210" cy="2304558"/>
          </a:xfrm>
        </p:grpSpPr>
        <p:sp>
          <p:nvSpPr>
            <p:cNvPr id="38" name="액자 37">
              <a:extLst>
                <a:ext uri="{FF2B5EF4-FFF2-40B4-BE49-F238E27FC236}">
                  <a16:creationId xmlns:a16="http://schemas.microsoft.com/office/drawing/2014/main" id="{2F619EDC-CDF2-431A-932A-AED34C60DA6D}"/>
                </a:ext>
              </a:extLst>
            </p:cNvPr>
            <p:cNvSpPr/>
            <p:nvPr/>
          </p:nvSpPr>
          <p:spPr bwMode="auto">
            <a:xfrm>
              <a:off x="6302167" y="2598698"/>
              <a:ext cx="2344683" cy="2304558"/>
            </a:xfrm>
            <a:prstGeom prst="frame">
              <a:avLst>
                <a:gd name="adj1" fmla="val 8435"/>
              </a:avLst>
            </a:prstGeom>
            <a:solidFill>
              <a:schemeClr val="bg2">
                <a:lumMod val="20000"/>
                <a:lumOff val="80000"/>
              </a:schemeClr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EC43C6B5-E87E-46A1-8836-65037B00E4B1}"/>
                </a:ext>
              </a:extLst>
            </p:cNvPr>
            <p:cNvCxnSpPr/>
            <p:nvPr/>
          </p:nvCxnSpPr>
          <p:spPr bwMode="auto">
            <a:xfrm flipV="1">
              <a:off x="3596640" y="2743200"/>
              <a:ext cx="2889341" cy="2133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55F9ACE-CFF2-4754-BA44-4B272638441C}"/>
              </a:ext>
            </a:extLst>
          </p:cNvPr>
          <p:cNvGrpSpPr/>
          <p:nvPr/>
        </p:nvGrpSpPr>
        <p:grpSpPr>
          <a:xfrm>
            <a:off x="4759581" y="2776374"/>
            <a:ext cx="3689476" cy="808493"/>
            <a:chOff x="4759581" y="2776374"/>
            <a:chExt cx="3689476" cy="808493"/>
          </a:xfrm>
        </p:grpSpPr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521DCA00-A3F9-4917-9438-5402B00897B2}"/>
                </a:ext>
              </a:extLst>
            </p:cNvPr>
            <p:cNvCxnSpPr>
              <a:cxnSpLocks/>
              <a:stCxn id="10" idx="3"/>
              <a:endCxn id="39" idx="1"/>
            </p:cNvCxnSpPr>
            <p:nvPr/>
          </p:nvCxnSpPr>
          <p:spPr bwMode="auto">
            <a:xfrm flipV="1">
              <a:off x="4759581" y="3028374"/>
              <a:ext cx="1732496" cy="55649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66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9" name="액자 38">
              <a:extLst>
                <a:ext uri="{FF2B5EF4-FFF2-40B4-BE49-F238E27FC236}">
                  <a16:creationId xmlns:a16="http://schemas.microsoft.com/office/drawing/2014/main" id="{058FB319-277A-4AE2-AC9F-96DFCEB842A9}"/>
                </a:ext>
              </a:extLst>
            </p:cNvPr>
            <p:cNvSpPr/>
            <p:nvPr/>
          </p:nvSpPr>
          <p:spPr bwMode="auto">
            <a:xfrm>
              <a:off x="6492077" y="2776374"/>
              <a:ext cx="1956980" cy="504000"/>
            </a:xfrm>
            <a:prstGeom prst="frame">
              <a:avLst>
                <a:gd name="adj1" fmla="val 25543"/>
              </a:avLst>
            </a:prstGeom>
            <a:solidFill>
              <a:srgbClr val="FFCCFF"/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879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뷰의</a:t>
            </a:r>
            <a:r>
              <a:rPr lang="ko-KR" altLang="en-US" dirty="0"/>
              <a:t> 개요 ▶</a:t>
            </a:r>
            <a:r>
              <a:rPr lang="en-US" altLang="ko-KR" sz="2400" dirty="0"/>
              <a:t>View </a:t>
            </a:r>
            <a:r>
              <a:rPr lang="ko-KR" altLang="en-US" sz="2400" dirty="0"/>
              <a:t>클래스의 </a:t>
            </a:r>
            <a:r>
              <a:rPr lang="en-US" altLang="ko-KR" sz="2400" dirty="0"/>
              <a:t>XML </a:t>
            </a:r>
            <a:r>
              <a:rPr lang="ko-KR" altLang="en-US" sz="2400" dirty="0"/>
              <a:t>속성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05A6F90-DAC3-42F0-A4FF-1DD855058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82" y="1036530"/>
            <a:ext cx="8963025" cy="1233180"/>
          </a:xfrm>
        </p:spPr>
        <p:txBody>
          <a:bodyPr/>
          <a:lstStyle/>
          <a:p>
            <a:pPr marL="606425" lvl="1" indent="-342900"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400" b="1" dirty="0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visibility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visibility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속성은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위젯을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보일 것인지 여부를 결정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디폴트인 </a:t>
            </a:r>
            <a:r>
              <a:rPr lang="en-US" altLang="ko-KR" b="1" dirty="0">
                <a:solidFill>
                  <a:srgbClr val="0066FF"/>
                </a:solidFill>
                <a:latin typeface="맑은 고딕" pitchFamily="50" charset="-127"/>
                <a:ea typeface="맑은 고딕" pitchFamily="50" charset="-127"/>
              </a:rPr>
              <a:t>visible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은 보이는 상태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, invisible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gone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은 안 보이는 상태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spcAft>
                <a:spcPts val="600"/>
              </a:spcAft>
              <a:buNone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E5A91CA-1FFD-47B4-B435-C4DF90005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15" y="2452408"/>
            <a:ext cx="7242604" cy="3894054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506A5638-A19D-4FE6-9AAF-1B46C84329D8}"/>
              </a:ext>
            </a:extLst>
          </p:cNvPr>
          <p:cNvGrpSpPr/>
          <p:nvPr/>
        </p:nvGrpSpPr>
        <p:grpSpPr>
          <a:xfrm>
            <a:off x="1564640" y="3466688"/>
            <a:ext cx="4215375" cy="737969"/>
            <a:chOff x="1564640" y="3466688"/>
            <a:chExt cx="4215375" cy="737969"/>
          </a:xfrm>
        </p:grpSpPr>
        <p:sp>
          <p:nvSpPr>
            <p:cNvPr id="11" name="모서리가 둥근 직사각형 4">
              <a:extLst>
                <a:ext uri="{FF2B5EF4-FFF2-40B4-BE49-F238E27FC236}">
                  <a16:creationId xmlns:a16="http://schemas.microsoft.com/office/drawing/2014/main" id="{11769990-0231-4265-981C-D236F312A6BA}"/>
                </a:ext>
              </a:extLst>
            </p:cNvPr>
            <p:cNvSpPr/>
            <p:nvPr/>
          </p:nvSpPr>
          <p:spPr bwMode="auto">
            <a:xfrm>
              <a:off x="1564640" y="3718192"/>
              <a:ext cx="2679700" cy="262123"/>
            </a:xfrm>
            <a:prstGeom prst="roundRect">
              <a:avLst>
                <a:gd name="adj" fmla="val 16905"/>
              </a:avLst>
            </a:prstGeom>
            <a:solidFill>
              <a:srgbClr val="FF0066">
                <a:alpha val="10000"/>
              </a:srgbClr>
            </a:solidFill>
            <a:ln w="12700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67C211C2-2210-4EB2-B7BD-1340791CB828}"/>
                </a:ext>
              </a:extLst>
            </p:cNvPr>
            <p:cNvCxnSpPr>
              <a:cxnSpLocks/>
              <a:stCxn id="11" idx="3"/>
            </p:cNvCxnSpPr>
            <p:nvPr/>
          </p:nvCxnSpPr>
          <p:spPr bwMode="auto">
            <a:xfrm flipV="1">
              <a:off x="4244340" y="3466688"/>
              <a:ext cx="1535675" cy="38256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9" name="모서리가 둥근 직사각형 4">
              <a:extLst>
                <a:ext uri="{FF2B5EF4-FFF2-40B4-BE49-F238E27FC236}">
                  <a16:creationId xmlns:a16="http://schemas.microsoft.com/office/drawing/2014/main" id="{0B880DC9-CFAE-4392-A0CC-E8D199AE7434}"/>
                </a:ext>
              </a:extLst>
            </p:cNvPr>
            <p:cNvSpPr/>
            <p:nvPr/>
          </p:nvSpPr>
          <p:spPr bwMode="auto">
            <a:xfrm>
              <a:off x="2738120" y="3969273"/>
              <a:ext cx="574862" cy="235384"/>
            </a:xfrm>
            <a:prstGeom prst="roundRect">
              <a:avLst>
                <a:gd name="adj" fmla="val 0"/>
              </a:avLst>
            </a:prstGeom>
            <a:solidFill>
              <a:srgbClr val="00B0F0">
                <a:alpha val="30000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58CE455-C1F5-4970-B5F2-593E51965B85}"/>
              </a:ext>
            </a:extLst>
          </p:cNvPr>
          <p:cNvGrpSpPr/>
          <p:nvPr/>
        </p:nvGrpSpPr>
        <p:grpSpPr>
          <a:xfrm>
            <a:off x="1564640" y="3910014"/>
            <a:ext cx="4215375" cy="1809278"/>
            <a:chOff x="1564640" y="3910014"/>
            <a:chExt cx="4215375" cy="1809278"/>
          </a:xfrm>
        </p:grpSpPr>
        <p:sp>
          <p:nvSpPr>
            <p:cNvPr id="13" name="모서리가 둥근 직사각형 6">
              <a:extLst>
                <a:ext uri="{FF2B5EF4-FFF2-40B4-BE49-F238E27FC236}">
                  <a16:creationId xmlns:a16="http://schemas.microsoft.com/office/drawing/2014/main" id="{375C07D3-52DB-45F3-9C90-5421A28A2952}"/>
                </a:ext>
              </a:extLst>
            </p:cNvPr>
            <p:cNvSpPr/>
            <p:nvPr/>
          </p:nvSpPr>
          <p:spPr bwMode="auto">
            <a:xfrm>
              <a:off x="1564640" y="5238334"/>
              <a:ext cx="2264410" cy="252000"/>
            </a:xfrm>
            <a:prstGeom prst="roundRect">
              <a:avLst>
                <a:gd name="adj" fmla="val 16905"/>
              </a:avLst>
            </a:prstGeom>
            <a:solidFill>
              <a:srgbClr val="FF0066">
                <a:alpha val="10000"/>
              </a:srgbClr>
            </a:solidFill>
            <a:ln w="12700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F0565F41-781D-4349-B209-5F6FFFCD10C9}"/>
                </a:ext>
              </a:extLst>
            </p:cNvPr>
            <p:cNvCxnSpPr>
              <a:cxnSpLocks/>
              <a:stCxn id="13" idx="3"/>
            </p:cNvCxnSpPr>
            <p:nvPr/>
          </p:nvCxnSpPr>
          <p:spPr bwMode="auto">
            <a:xfrm flipV="1">
              <a:off x="3829050" y="3910014"/>
              <a:ext cx="1950965" cy="145432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3" name="모서리가 둥근 직사각형 4">
              <a:extLst>
                <a:ext uri="{FF2B5EF4-FFF2-40B4-BE49-F238E27FC236}">
                  <a16:creationId xmlns:a16="http://schemas.microsoft.com/office/drawing/2014/main" id="{D8E1CB2D-EA8E-4ECA-9AA2-D6D5C5F1194B}"/>
                </a:ext>
              </a:extLst>
            </p:cNvPr>
            <p:cNvSpPr/>
            <p:nvPr/>
          </p:nvSpPr>
          <p:spPr bwMode="auto">
            <a:xfrm>
              <a:off x="2738120" y="5483908"/>
              <a:ext cx="574862" cy="235384"/>
            </a:xfrm>
            <a:prstGeom prst="roundRect">
              <a:avLst>
                <a:gd name="adj" fmla="val 0"/>
              </a:avLst>
            </a:prstGeom>
            <a:solidFill>
              <a:srgbClr val="00B0F0">
                <a:alpha val="30000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0450E8F-D8F4-4DCE-BF77-FD0C0FD669F6}"/>
              </a:ext>
            </a:extLst>
          </p:cNvPr>
          <p:cNvGrpSpPr/>
          <p:nvPr/>
        </p:nvGrpSpPr>
        <p:grpSpPr>
          <a:xfrm>
            <a:off x="2738120" y="3185543"/>
            <a:ext cx="3041895" cy="281144"/>
            <a:chOff x="2738120" y="3185543"/>
            <a:chExt cx="3041895" cy="281144"/>
          </a:xfrm>
        </p:grpSpPr>
        <p:sp>
          <p:nvSpPr>
            <p:cNvPr id="27" name="모서리가 둥근 직사각형 4">
              <a:extLst>
                <a:ext uri="{FF2B5EF4-FFF2-40B4-BE49-F238E27FC236}">
                  <a16:creationId xmlns:a16="http://schemas.microsoft.com/office/drawing/2014/main" id="{3D375B4F-9DF4-4146-8C69-DBDEAF1DF49F}"/>
                </a:ext>
              </a:extLst>
            </p:cNvPr>
            <p:cNvSpPr/>
            <p:nvPr/>
          </p:nvSpPr>
          <p:spPr bwMode="auto">
            <a:xfrm>
              <a:off x="2738120" y="3231303"/>
              <a:ext cx="574862" cy="235384"/>
            </a:xfrm>
            <a:prstGeom prst="roundRect">
              <a:avLst>
                <a:gd name="adj" fmla="val 0"/>
              </a:avLst>
            </a:prstGeom>
            <a:solidFill>
              <a:srgbClr val="00B0F0">
                <a:alpha val="30000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D9F3CC1C-5BB8-46C4-8AF3-E81F7A2173D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86912" y="3185543"/>
              <a:ext cx="2293103" cy="16345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60A6E4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4305215-8383-4F35-95F3-783F134CDF9F}"/>
              </a:ext>
            </a:extLst>
          </p:cNvPr>
          <p:cNvGrpSpPr/>
          <p:nvPr/>
        </p:nvGrpSpPr>
        <p:grpSpPr>
          <a:xfrm>
            <a:off x="1564640" y="3758333"/>
            <a:ext cx="4215375" cy="1212829"/>
            <a:chOff x="1564640" y="3758333"/>
            <a:chExt cx="4215375" cy="1212829"/>
          </a:xfrm>
        </p:grpSpPr>
        <p:sp>
          <p:nvSpPr>
            <p:cNvPr id="12" name="모서리가 둥근 직사각형 5">
              <a:extLst>
                <a:ext uri="{FF2B5EF4-FFF2-40B4-BE49-F238E27FC236}">
                  <a16:creationId xmlns:a16="http://schemas.microsoft.com/office/drawing/2014/main" id="{AB21E483-78B4-4823-8C47-056E81984D7F}"/>
                </a:ext>
              </a:extLst>
            </p:cNvPr>
            <p:cNvSpPr/>
            <p:nvPr/>
          </p:nvSpPr>
          <p:spPr bwMode="auto">
            <a:xfrm>
              <a:off x="1564640" y="4483325"/>
              <a:ext cx="2500630" cy="252000"/>
            </a:xfrm>
            <a:prstGeom prst="roundRect">
              <a:avLst>
                <a:gd name="adj" fmla="val 16905"/>
              </a:avLst>
            </a:prstGeom>
            <a:solidFill>
              <a:srgbClr val="FF0066">
                <a:alpha val="10000"/>
              </a:srgbClr>
            </a:solidFill>
            <a:ln w="12700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모서리가 둥근 직사각형 4">
              <a:extLst>
                <a:ext uri="{FF2B5EF4-FFF2-40B4-BE49-F238E27FC236}">
                  <a16:creationId xmlns:a16="http://schemas.microsoft.com/office/drawing/2014/main" id="{5CBAA902-2FC0-456F-8351-B2C0D9466D44}"/>
                </a:ext>
              </a:extLst>
            </p:cNvPr>
            <p:cNvSpPr/>
            <p:nvPr/>
          </p:nvSpPr>
          <p:spPr bwMode="auto">
            <a:xfrm>
              <a:off x="2738120" y="4735778"/>
              <a:ext cx="574862" cy="235384"/>
            </a:xfrm>
            <a:prstGeom prst="roundRect">
              <a:avLst>
                <a:gd name="adj" fmla="val 0"/>
              </a:avLst>
            </a:prstGeom>
            <a:solidFill>
              <a:srgbClr val="00B0F0">
                <a:alpha val="30000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97C8E8CF-9AE2-4380-86C9-F4BB89CB58A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061774" y="3758333"/>
              <a:ext cx="1718241" cy="86647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E9147B5-7F21-45D4-ABBD-C87D2BFDADB4}"/>
              </a:ext>
            </a:extLst>
          </p:cNvPr>
          <p:cNvGrpSpPr/>
          <p:nvPr/>
        </p:nvGrpSpPr>
        <p:grpSpPr>
          <a:xfrm>
            <a:off x="2738120" y="4100760"/>
            <a:ext cx="3041895" cy="2118124"/>
            <a:chOff x="2738120" y="4100760"/>
            <a:chExt cx="3041895" cy="2118124"/>
          </a:xfrm>
        </p:grpSpPr>
        <p:sp>
          <p:nvSpPr>
            <p:cNvPr id="35" name="모서리가 둥근 직사각형 4">
              <a:extLst>
                <a:ext uri="{FF2B5EF4-FFF2-40B4-BE49-F238E27FC236}">
                  <a16:creationId xmlns:a16="http://schemas.microsoft.com/office/drawing/2014/main" id="{B199DE35-47DD-4DF3-BD9A-17A414BF2323}"/>
                </a:ext>
              </a:extLst>
            </p:cNvPr>
            <p:cNvSpPr/>
            <p:nvPr/>
          </p:nvSpPr>
          <p:spPr bwMode="auto">
            <a:xfrm>
              <a:off x="2738120" y="5983500"/>
              <a:ext cx="574862" cy="235384"/>
            </a:xfrm>
            <a:prstGeom prst="roundRect">
              <a:avLst>
                <a:gd name="adj" fmla="val 0"/>
              </a:avLst>
            </a:prstGeom>
            <a:solidFill>
              <a:srgbClr val="00B0F0">
                <a:alpha val="30000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F2DB4272-A82F-4F49-B276-DB7BB016952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86912" y="4100760"/>
              <a:ext cx="2293103" cy="198762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60A6E4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95556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뷰의</a:t>
            </a:r>
            <a:r>
              <a:rPr lang="ko-KR" altLang="en-US" dirty="0"/>
              <a:t> 개요 ▶</a:t>
            </a:r>
            <a:r>
              <a:rPr lang="en-US" altLang="ko-KR" sz="2400" dirty="0"/>
              <a:t>View </a:t>
            </a:r>
            <a:r>
              <a:rPr lang="ko-KR" altLang="en-US" sz="2400" dirty="0"/>
              <a:t>클래스의 </a:t>
            </a:r>
            <a:r>
              <a:rPr lang="en-US" altLang="ko-KR" sz="2400" dirty="0"/>
              <a:t>XML </a:t>
            </a:r>
            <a:r>
              <a:rPr lang="ko-KR" altLang="en-US" sz="2400" dirty="0"/>
              <a:t>속성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EF49E0D-8D20-4A86-8C72-9BB007090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82" y="980441"/>
            <a:ext cx="8963025" cy="1501287"/>
          </a:xfrm>
        </p:spPr>
        <p:txBody>
          <a:bodyPr/>
          <a:lstStyle/>
          <a:p>
            <a:pPr marL="606425" lvl="1" indent="-342900"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400" b="1" dirty="0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enabled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2400" b="1" dirty="0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clickable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800" b="1" u="sng" dirty="0">
                <a:latin typeface="맑은 고딕" pitchFamily="50" charset="-127"/>
                <a:ea typeface="맑은 고딕" pitchFamily="50" charset="-127"/>
              </a:rPr>
              <a:t>enabled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속성 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800" b="1" dirty="0" err="1">
                <a:latin typeface="맑은 고딕" pitchFamily="50" charset="-127"/>
                <a:ea typeface="맑은 고딕" pitchFamily="50" charset="-127"/>
              </a:rPr>
              <a:t>위젯의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1" dirty="0">
                <a:solidFill>
                  <a:srgbClr val="0066FF"/>
                </a:solidFill>
                <a:latin typeface="맑은 고딕" pitchFamily="50" charset="-127"/>
                <a:ea typeface="맑은 고딕" pitchFamily="50" charset="-127"/>
              </a:rPr>
              <a:t>동작 여부 </a:t>
            </a:r>
            <a:endParaRPr lang="en-US" altLang="ko-KR" sz="1800" b="1" dirty="0">
              <a:solidFill>
                <a:srgbClr val="0066FF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800" b="1" u="sng" dirty="0">
                <a:latin typeface="맑은 고딕" pitchFamily="50" charset="-127"/>
                <a:ea typeface="맑은 고딕" pitchFamily="50" charset="-127"/>
              </a:rPr>
              <a:t>clickable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속성 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800" b="1" dirty="0">
                <a:solidFill>
                  <a:srgbClr val="0066FF"/>
                </a:solidFill>
                <a:latin typeface="맑은 고딕" pitchFamily="50" charset="-127"/>
                <a:ea typeface="맑은 고딕" pitchFamily="50" charset="-127"/>
              </a:rPr>
              <a:t>클릭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b="1" dirty="0">
                <a:solidFill>
                  <a:srgbClr val="0066FF"/>
                </a:solidFill>
                <a:latin typeface="맑은 고딕" pitchFamily="50" charset="-127"/>
                <a:ea typeface="맑은 고딕" pitchFamily="50" charset="-127"/>
              </a:rPr>
              <a:t>터치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가 가능하도록 함 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true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와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 false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로 지정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디폴트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1800" b="1" u="sng" dirty="0">
                <a:latin typeface="맑은 고딕" pitchFamily="50" charset="-127"/>
                <a:ea typeface="맑은 고딕" pitchFamily="50" charset="-127"/>
              </a:rPr>
              <a:t>true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E852FCC-86E4-4071-8AE8-5D5F3CC9F487}"/>
              </a:ext>
            </a:extLst>
          </p:cNvPr>
          <p:cNvGrpSpPr/>
          <p:nvPr/>
        </p:nvGrpSpPr>
        <p:grpSpPr>
          <a:xfrm>
            <a:off x="472000" y="2607728"/>
            <a:ext cx="8200000" cy="3712390"/>
            <a:chOff x="472000" y="2607728"/>
            <a:chExt cx="8200000" cy="342927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021DAFE-2170-46BC-A6DC-E4A8B2D9E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000" y="2607728"/>
              <a:ext cx="8200000" cy="3429274"/>
            </a:xfrm>
            <a:prstGeom prst="rect">
              <a:avLst/>
            </a:prstGeom>
          </p:spPr>
        </p:pic>
        <p:sp>
          <p:nvSpPr>
            <p:cNvPr id="9" name="모서리가 둥근 직사각형 4">
              <a:extLst>
                <a:ext uri="{FF2B5EF4-FFF2-40B4-BE49-F238E27FC236}">
                  <a16:creationId xmlns:a16="http://schemas.microsoft.com/office/drawing/2014/main" id="{823F0ADE-C5FC-41FB-875F-06382374889E}"/>
                </a:ext>
              </a:extLst>
            </p:cNvPr>
            <p:cNvSpPr/>
            <p:nvPr/>
          </p:nvSpPr>
          <p:spPr bwMode="auto">
            <a:xfrm>
              <a:off x="1351138" y="4241190"/>
              <a:ext cx="2448702" cy="252000"/>
            </a:xfrm>
            <a:prstGeom prst="roundRect">
              <a:avLst>
                <a:gd name="adj" fmla="val 16905"/>
              </a:avLst>
            </a:prstGeom>
            <a:solidFill>
              <a:srgbClr val="FF0066">
                <a:alpha val="10000"/>
              </a:srgbClr>
            </a:solidFill>
            <a:ln w="12700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모서리가 둥근 직사각형 5">
              <a:extLst>
                <a:ext uri="{FF2B5EF4-FFF2-40B4-BE49-F238E27FC236}">
                  <a16:creationId xmlns:a16="http://schemas.microsoft.com/office/drawing/2014/main" id="{AFADECAE-99CC-4922-840E-62F0DEB99FE1}"/>
                </a:ext>
              </a:extLst>
            </p:cNvPr>
            <p:cNvSpPr/>
            <p:nvPr/>
          </p:nvSpPr>
          <p:spPr bwMode="auto">
            <a:xfrm>
              <a:off x="1372203" y="5216606"/>
              <a:ext cx="2635917" cy="252000"/>
            </a:xfrm>
            <a:prstGeom prst="roundRect">
              <a:avLst>
                <a:gd name="adj" fmla="val 16905"/>
              </a:avLst>
            </a:prstGeom>
            <a:solidFill>
              <a:srgbClr val="FF0066">
                <a:alpha val="10000"/>
              </a:srgbClr>
            </a:solidFill>
            <a:ln w="12700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33BE376A-ACC2-404F-8AB1-A9F9C110E74D}"/>
                </a:ext>
              </a:extLst>
            </p:cNvPr>
            <p:cNvCxnSpPr>
              <a:cxnSpLocks/>
              <a:stCxn id="9" idx="3"/>
            </p:cNvCxnSpPr>
            <p:nvPr/>
          </p:nvCxnSpPr>
          <p:spPr bwMode="auto">
            <a:xfrm flipV="1">
              <a:off x="3799840" y="3861816"/>
              <a:ext cx="2487546" cy="50537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BA24AFBE-7A12-4B1C-9993-F86374DD82A4}"/>
                </a:ext>
              </a:extLst>
            </p:cNvPr>
            <p:cNvCxnSpPr>
              <a:cxnSpLocks/>
              <a:stCxn id="10" idx="3"/>
            </p:cNvCxnSpPr>
            <p:nvPr/>
          </p:nvCxnSpPr>
          <p:spPr bwMode="auto">
            <a:xfrm flipV="1">
              <a:off x="4008120" y="4242086"/>
              <a:ext cx="2300331" cy="110052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955569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뷰의</a:t>
            </a:r>
            <a:r>
              <a:rPr lang="ko-KR" altLang="en-US" dirty="0"/>
              <a:t> 개요 ▶</a:t>
            </a:r>
            <a:r>
              <a:rPr lang="en-US" altLang="ko-KR" sz="2400" dirty="0"/>
              <a:t>View </a:t>
            </a:r>
            <a:r>
              <a:rPr lang="ko-KR" altLang="en-US" sz="2400" dirty="0"/>
              <a:t>클래스의 </a:t>
            </a:r>
            <a:r>
              <a:rPr lang="en-US" altLang="ko-KR" sz="2400" dirty="0"/>
              <a:t>XML </a:t>
            </a:r>
            <a:r>
              <a:rPr lang="ko-KR" altLang="en-US" sz="2400" dirty="0"/>
              <a:t>속성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9E28FB8-2AC5-43C5-8F4B-AB336BF87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82" y="1133414"/>
            <a:ext cx="8963025" cy="855677"/>
          </a:xfrm>
        </p:spPr>
        <p:txBody>
          <a:bodyPr/>
          <a:lstStyle/>
          <a:p>
            <a:pPr marL="606425" lvl="1" indent="-342900"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400" b="1" dirty="0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rotation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rotation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은 위젯을 </a:t>
            </a:r>
            <a:r>
              <a:rPr lang="ko-KR" altLang="en-US" sz="1800" b="1" dirty="0">
                <a:solidFill>
                  <a:srgbClr val="0066FF"/>
                </a:solidFill>
                <a:latin typeface="맑은 고딕" pitchFamily="50" charset="-127"/>
                <a:ea typeface="맑은 고딕" pitchFamily="50" charset="-127"/>
              </a:rPr>
              <a:t>회전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시켜서 출력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값은 </a:t>
            </a:r>
            <a:r>
              <a:rPr lang="ko-KR" altLang="en-US" sz="1800" b="1" dirty="0">
                <a:solidFill>
                  <a:srgbClr val="0066FF"/>
                </a:solidFill>
                <a:latin typeface="맑은 고딕" pitchFamily="50" charset="-127"/>
                <a:ea typeface="맑은 고딕" pitchFamily="50" charset="-127"/>
              </a:rPr>
              <a:t>각도</a:t>
            </a:r>
            <a:r>
              <a:rPr lang="en-US" altLang="ko-KR" sz="1800" b="1" dirty="0">
                <a:solidFill>
                  <a:srgbClr val="0066FF"/>
                </a:solidFill>
                <a:latin typeface="맑은 고딕" pitchFamily="50" charset="-127"/>
                <a:ea typeface="맑은 고딕" pitchFamily="50" charset="-127"/>
              </a:rPr>
              <a:t>(degree)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로 지정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04D5F12-DB78-426D-9DF8-151F31ECFB67}"/>
              </a:ext>
            </a:extLst>
          </p:cNvPr>
          <p:cNvGrpSpPr/>
          <p:nvPr/>
        </p:nvGrpSpPr>
        <p:grpSpPr>
          <a:xfrm>
            <a:off x="218398" y="2388665"/>
            <a:ext cx="8674590" cy="3560041"/>
            <a:chOff x="472000" y="2307980"/>
            <a:chExt cx="8200000" cy="303580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AD5678B-C77B-43B9-B46F-94C3C593F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000" y="2307980"/>
              <a:ext cx="8200000" cy="3035807"/>
            </a:xfrm>
            <a:prstGeom prst="rect">
              <a:avLst/>
            </a:prstGeom>
          </p:spPr>
        </p:pic>
        <p:sp>
          <p:nvSpPr>
            <p:cNvPr id="9" name="모서리가 둥근 직사각형 4">
              <a:extLst>
                <a:ext uri="{FF2B5EF4-FFF2-40B4-BE49-F238E27FC236}">
                  <a16:creationId xmlns:a16="http://schemas.microsoft.com/office/drawing/2014/main" id="{66733E26-5A8A-4D4D-BC88-78F2B826480A}"/>
                </a:ext>
              </a:extLst>
            </p:cNvPr>
            <p:cNvSpPr/>
            <p:nvPr/>
          </p:nvSpPr>
          <p:spPr bwMode="auto">
            <a:xfrm>
              <a:off x="1271605" y="4500734"/>
              <a:ext cx="2484000" cy="324000"/>
            </a:xfrm>
            <a:prstGeom prst="roundRect">
              <a:avLst>
                <a:gd name="adj" fmla="val 16905"/>
              </a:avLst>
            </a:prstGeom>
            <a:solidFill>
              <a:srgbClr val="FF0066">
                <a:alpha val="10000"/>
              </a:srgbClr>
            </a:solidFill>
            <a:ln w="12700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9D5A5391-5A75-4000-BB8F-5CE4040B509E}"/>
                </a:ext>
              </a:extLst>
            </p:cNvPr>
            <p:cNvCxnSpPr>
              <a:stCxn id="9" idx="3"/>
            </p:cNvCxnSpPr>
            <p:nvPr/>
          </p:nvCxnSpPr>
          <p:spPr bwMode="auto">
            <a:xfrm flipV="1">
              <a:off x="3755605" y="4001549"/>
              <a:ext cx="3492483" cy="66118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955569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뷰의</a:t>
            </a:r>
            <a:r>
              <a:rPr lang="ko-KR" altLang="en-US" dirty="0"/>
              <a:t> 개요 ▶</a:t>
            </a:r>
            <a:r>
              <a:rPr lang="en-US" altLang="ko-KR" sz="2400" dirty="0"/>
              <a:t>View </a:t>
            </a:r>
            <a:r>
              <a:rPr lang="ko-KR" altLang="en-US" sz="2400" dirty="0"/>
              <a:t>클래스의 </a:t>
            </a:r>
            <a:r>
              <a:rPr lang="en-US" altLang="ko-KR" sz="2400" dirty="0"/>
              <a:t>XML </a:t>
            </a:r>
            <a:r>
              <a:rPr lang="ko-KR" altLang="en-US" sz="2400" dirty="0"/>
              <a:t>속성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C5231CC-B3F1-43A1-9364-3FDC08DBB594}"/>
              </a:ext>
            </a:extLst>
          </p:cNvPr>
          <p:cNvGrpSpPr/>
          <p:nvPr/>
        </p:nvGrpSpPr>
        <p:grpSpPr>
          <a:xfrm>
            <a:off x="169441" y="1055859"/>
            <a:ext cx="8761500" cy="5192542"/>
            <a:chOff x="169441" y="1055859"/>
            <a:chExt cx="8761500" cy="5192542"/>
          </a:xfrm>
        </p:grpSpPr>
        <p:pic>
          <p:nvPicPr>
            <p:cNvPr id="4" name="Picture 1" descr="스크린샷 2019-02-04 오전 12.53.19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441" y="1055859"/>
              <a:ext cx="8761500" cy="5192542"/>
            </a:xfrm>
            <a:prstGeom prst="rect">
              <a:avLst/>
            </a:prstGeom>
          </p:spPr>
        </p:pic>
        <p:sp>
          <p:nvSpPr>
            <p:cNvPr id="3" name="모서리가 둥근 직사각형 4">
              <a:extLst>
                <a:ext uri="{FF2B5EF4-FFF2-40B4-BE49-F238E27FC236}">
                  <a16:creationId xmlns:a16="http://schemas.microsoft.com/office/drawing/2014/main" id="{B3FC0398-2E20-48BE-AF77-AF32299CCB04}"/>
                </a:ext>
              </a:extLst>
            </p:cNvPr>
            <p:cNvSpPr/>
            <p:nvPr/>
          </p:nvSpPr>
          <p:spPr bwMode="auto">
            <a:xfrm>
              <a:off x="3619888" y="1736707"/>
              <a:ext cx="415664" cy="235384"/>
            </a:xfrm>
            <a:prstGeom prst="roundRect">
              <a:avLst>
                <a:gd name="adj" fmla="val 0"/>
              </a:avLst>
            </a:prstGeom>
            <a:solidFill>
              <a:srgbClr val="00B0F0">
                <a:alpha val="30000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모서리가 둥근 직사각형 4">
              <a:extLst>
                <a:ext uri="{FF2B5EF4-FFF2-40B4-BE49-F238E27FC236}">
                  <a16:creationId xmlns:a16="http://schemas.microsoft.com/office/drawing/2014/main" id="{99A1ABD1-6866-4A50-82E3-F115313586BB}"/>
                </a:ext>
              </a:extLst>
            </p:cNvPr>
            <p:cNvSpPr/>
            <p:nvPr/>
          </p:nvSpPr>
          <p:spPr bwMode="auto">
            <a:xfrm>
              <a:off x="4104046" y="1736707"/>
              <a:ext cx="754466" cy="235384"/>
            </a:xfrm>
            <a:prstGeom prst="roundRect">
              <a:avLst>
                <a:gd name="adj" fmla="val 0"/>
              </a:avLst>
            </a:prstGeom>
            <a:solidFill>
              <a:srgbClr val="00B0F0">
                <a:alpha val="30000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모서리가 둥근 직사각형 4">
              <a:extLst>
                <a:ext uri="{FF2B5EF4-FFF2-40B4-BE49-F238E27FC236}">
                  <a16:creationId xmlns:a16="http://schemas.microsoft.com/office/drawing/2014/main" id="{4F3D5C90-08EC-4C07-A8F4-5FBF190D7F9C}"/>
                </a:ext>
              </a:extLst>
            </p:cNvPr>
            <p:cNvSpPr/>
            <p:nvPr/>
          </p:nvSpPr>
          <p:spPr bwMode="auto">
            <a:xfrm>
              <a:off x="4949954" y="1736707"/>
              <a:ext cx="1103374" cy="235384"/>
            </a:xfrm>
            <a:prstGeom prst="roundRect">
              <a:avLst>
                <a:gd name="adj" fmla="val 0"/>
              </a:avLst>
            </a:prstGeom>
            <a:solidFill>
              <a:srgbClr val="00B0F0">
                <a:alpha val="30000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모서리가 둥근 직사각형 4">
              <a:extLst>
                <a:ext uri="{FF2B5EF4-FFF2-40B4-BE49-F238E27FC236}">
                  <a16:creationId xmlns:a16="http://schemas.microsoft.com/office/drawing/2014/main" id="{C24447DD-F6A0-43DB-9B6A-93F1A5AAA13B}"/>
                </a:ext>
              </a:extLst>
            </p:cNvPr>
            <p:cNvSpPr/>
            <p:nvPr/>
          </p:nvSpPr>
          <p:spPr bwMode="auto">
            <a:xfrm>
              <a:off x="6137686" y="1736707"/>
              <a:ext cx="415664" cy="235384"/>
            </a:xfrm>
            <a:prstGeom prst="roundRect">
              <a:avLst>
                <a:gd name="adj" fmla="val 0"/>
              </a:avLst>
            </a:prstGeom>
            <a:solidFill>
              <a:srgbClr val="00B0F0">
                <a:alpha val="30000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459DC78-0A65-4664-ADD1-D994546FD9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454" y="100771"/>
            <a:ext cx="572056" cy="5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69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50000"/>
              </a:lnSpc>
            </a:pPr>
            <a:r>
              <a:rPr lang="en-US" altLang="ko-KR" sz="3200" b="1" dirty="0">
                <a:latin typeface="+mn-ea"/>
                <a:ea typeface="+mn-ea"/>
              </a:rPr>
              <a:t>01 </a:t>
            </a:r>
            <a:r>
              <a:rPr lang="ko-KR" altLang="en-US" sz="3200" b="1" u="sng" dirty="0" err="1">
                <a:solidFill>
                  <a:srgbClr val="0070C0"/>
                </a:solidFill>
                <a:highlight>
                  <a:srgbClr val="FFFF00"/>
                </a:highlight>
                <a:latin typeface="+mn-ea"/>
                <a:ea typeface="+mn-ea"/>
              </a:rPr>
              <a:t>뷰</a:t>
            </a:r>
            <a:r>
              <a:rPr lang="ko-KR" altLang="en-US" sz="3200" b="1" u="sng" dirty="0" err="1">
                <a:highlight>
                  <a:srgbClr val="FFFF00"/>
                </a:highlight>
                <a:latin typeface="+mn-ea"/>
                <a:ea typeface="+mn-ea"/>
              </a:rPr>
              <a:t>의</a:t>
            </a:r>
            <a:r>
              <a:rPr lang="ko-KR" altLang="en-US" sz="3200" b="1" u="sng" dirty="0">
                <a:highlight>
                  <a:srgbClr val="FFFF00"/>
                </a:highlight>
                <a:latin typeface="+mn-ea"/>
                <a:ea typeface="+mn-ea"/>
              </a:rPr>
              <a:t> 개요</a:t>
            </a:r>
            <a:endParaRPr lang="en-US" altLang="ko-KR" sz="3200" b="1" u="sng" dirty="0">
              <a:highlight>
                <a:srgbClr val="FFFF00"/>
              </a:highlight>
              <a:latin typeface="+mn-ea"/>
              <a:ea typeface="+mn-ea"/>
            </a:endParaRPr>
          </a:p>
          <a:p>
            <a:pPr>
              <a:lnSpc>
                <a:spcPct val="250000"/>
              </a:lnSpc>
            </a:pPr>
            <a:r>
              <a:rPr lang="en-US" altLang="ko-KR" sz="3200" b="1" dirty="0">
                <a:latin typeface="+mn-ea"/>
                <a:ea typeface="+mn-ea"/>
              </a:rPr>
              <a:t>02 </a:t>
            </a:r>
            <a:r>
              <a:rPr lang="ko-KR" altLang="en-US" sz="3200" b="1" u="sng" dirty="0">
                <a:solidFill>
                  <a:srgbClr val="0070C0"/>
                </a:solidFill>
                <a:highlight>
                  <a:srgbClr val="FFFF00"/>
                </a:highlight>
                <a:latin typeface="+mn-ea"/>
                <a:ea typeface="+mn-ea"/>
              </a:rPr>
              <a:t>기본 </a:t>
            </a:r>
            <a:r>
              <a:rPr lang="ko-KR" altLang="en-US" sz="3200" b="1" u="sng" dirty="0" err="1">
                <a:solidFill>
                  <a:srgbClr val="0070C0"/>
                </a:solidFill>
                <a:highlight>
                  <a:srgbClr val="FFFF00"/>
                </a:highlight>
                <a:latin typeface="+mn-ea"/>
                <a:ea typeface="+mn-ea"/>
              </a:rPr>
              <a:t>위젯</a:t>
            </a:r>
            <a:r>
              <a:rPr lang="ko-KR" altLang="en-US" sz="3200" b="1" u="sng" dirty="0">
                <a:highlight>
                  <a:srgbClr val="FFFF00"/>
                </a:highlight>
                <a:latin typeface="+mn-ea"/>
                <a:ea typeface="+mn-ea"/>
              </a:rPr>
              <a:t> 다루기</a:t>
            </a:r>
            <a:endParaRPr lang="en-US" altLang="ko-KR" sz="3200" b="1" u="sng" dirty="0">
              <a:highlight>
                <a:srgbClr val="FFFF00"/>
              </a:highlight>
              <a:latin typeface="+mn-ea"/>
              <a:ea typeface="+mn-ea"/>
            </a:endParaRPr>
          </a:p>
          <a:p>
            <a:pPr>
              <a:lnSpc>
                <a:spcPct val="250000"/>
              </a:lnSpc>
            </a:pPr>
            <a:r>
              <a:rPr lang="en-US" altLang="ko-KR" sz="3200" b="1" dirty="0">
                <a:latin typeface="+mn-ea"/>
                <a:ea typeface="+mn-ea"/>
              </a:rPr>
              <a:t>03 </a:t>
            </a:r>
            <a:r>
              <a:rPr lang="ko-KR" altLang="en-US" sz="3200" b="1" dirty="0">
                <a:latin typeface="+mn-ea"/>
                <a:ea typeface="+mn-ea"/>
              </a:rPr>
              <a:t>기본 </a:t>
            </a:r>
            <a:r>
              <a:rPr lang="ko-KR" altLang="en-US" sz="3200" b="1" dirty="0" err="1">
                <a:latin typeface="+mn-ea"/>
                <a:ea typeface="+mn-ea"/>
              </a:rPr>
              <a:t>위젯</a:t>
            </a:r>
            <a:r>
              <a:rPr lang="ko-KR" altLang="en-US" sz="3200" b="1" dirty="0">
                <a:latin typeface="+mn-ea"/>
                <a:ea typeface="+mn-ea"/>
              </a:rPr>
              <a:t> </a:t>
            </a:r>
            <a:r>
              <a:rPr lang="ko-KR" altLang="en-US" sz="3200" b="1" dirty="0">
                <a:solidFill>
                  <a:srgbClr val="0070C0"/>
                </a:solidFill>
                <a:latin typeface="+mn-ea"/>
                <a:ea typeface="+mn-ea"/>
              </a:rPr>
              <a:t>활용하기</a:t>
            </a:r>
          </a:p>
        </p:txBody>
      </p:sp>
    </p:spTree>
    <p:extLst>
      <p:ext uri="{BB962C8B-B14F-4D97-AF65-F5344CB8AC3E}">
        <p14:creationId xmlns:p14="http://schemas.microsoft.com/office/powerpoint/2010/main" val="4121735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5FA65E-7A92-4F22-9950-B24FBA616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  <a:r>
              <a:rPr lang="en-US" altLang="ko-KR" dirty="0"/>
              <a:t> </a:t>
            </a:r>
            <a:r>
              <a:rPr lang="ko-KR" altLang="en-US" dirty="0"/>
              <a:t>생성 </a:t>
            </a:r>
            <a:r>
              <a:rPr lang="en-US" altLang="ko-KR" dirty="0"/>
              <a:t>: “</a:t>
            </a:r>
            <a:r>
              <a:rPr lang="en-US" altLang="ko-KR" dirty="0">
                <a:solidFill>
                  <a:srgbClr val="FF00FF"/>
                </a:solidFill>
              </a:rPr>
              <a:t>Self4_2</a:t>
            </a:r>
            <a:r>
              <a:rPr lang="en-US" altLang="ko-KR" dirty="0"/>
              <a:t>”</a:t>
            </a: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  <a:sym typeface="Wingdings" panose="05000000000000000000" pitchFamily="2" charset="2"/>
              </a:rPr>
              <a:t>  Chap4 </a:t>
            </a: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  <a:sym typeface="Wingdings" panose="05000000000000000000" pitchFamily="2" charset="2"/>
              </a:rPr>
              <a:t>폴더에 저장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1BE0811-28B3-4B2D-8D0B-403C24B53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1756094"/>
            <a:ext cx="8486775" cy="456402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072D811D-B9B0-4E93-B39E-CED8AB894E78}"/>
              </a:ext>
            </a:extLst>
          </p:cNvPr>
          <p:cNvGrpSpPr/>
          <p:nvPr/>
        </p:nvGrpSpPr>
        <p:grpSpPr>
          <a:xfrm>
            <a:off x="1198752" y="995716"/>
            <a:ext cx="5214262" cy="3101155"/>
            <a:chOff x="1198752" y="995716"/>
            <a:chExt cx="5214262" cy="3101155"/>
          </a:xfrm>
        </p:grpSpPr>
        <p:sp>
          <p:nvSpPr>
            <p:cNvPr id="6" name="내용 개체 틀 6">
              <a:extLst>
                <a:ext uri="{FF2B5EF4-FFF2-40B4-BE49-F238E27FC236}">
                  <a16:creationId xmlns:a16="http://schemas.microsoft.com/office/drawing/2014/main" id="{861F01B6-92C8-445C-B685-B9DF93299F2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730986" y="995716"/>
              <a:ext cx="3682028" cy="572056"/>
            </a:xfrm>
            <a:prstGeom prst="star32">
              <a:avLst>
                <a:gd name="adj" fmla="val 45186"/>
              </a:avLst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0"/>
                </a:spcBef>
                <a:spcAft>
                  <a:spcPct val="40000"/>
                </a:spcAft>
                <a:buClr>
                  <a:srgbClr val="FF0000"/>
                </a:buClr>
                <a:buFont typeface="Wingdings" pitchFamily="2" charset="2"/>
                <a:buChar char="§"/>
                <a:defRPr sz="22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44500" marR="0" indent="-261938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Pct val="84000"/>
                <a:buFont typeface="Wingdings" pitchFamily="2" charset="2"/>
                <a:buChar char="§"/>
                <a:tabLst/>
                <a:defRPr sz="1800">
                  <a:solidFill>
                    <a:schemeClr val="tx1"/>
                  </a:solidFill>
                  <a:latin typeface="+mn-lt"/>
                  <a:cs typeface="+mn-cs"/>
                </a:defRPr>
              </a:lvl2pPr>
              <a:lvl3pPr marL="731837" marR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Arial" pitchFamily="34" charset="0"/>
                <a:buChar char="•"/>
                <a:tabLst/>
                <a:defRPr sz="1600">
                  <a:solidFill>
                    <a:schemeClr val="tx1"/>
                  </a:solidFill>
                  <a:latin typeface="+mn-lt"/>
                  <a:cs typeface="+mn-cs"/>
                </a:defRPr>
              </a:lvl3pPr>
              <a:lvl4pPr marL="463549" indent="0" algn="l" rtl="0" eaLnBrk="0" fontAlgn="base" hangingPunct="0">
                <a:spcBef>
                  <a:spcPct val="0"/>
                </a:spcBef>
                <a:spcAft>
                  <a:spcPct val="40000"/>
                </a:spcAft>
                <a:buFont typeface="Arial" pitchFamily="34" charset="0"/>
                <a:buNone/>
                <a:defRPr>
                  <a:solidFill>
                    <a:schemeClr val="tx1"/>
                  </a:solidFill>
                  <a:latin typeface="+mn-lt"/>
                  <a:cs typeface="+mn-cs"/>
                </a:defRPr>
              </a:lvl4pPr>
              <a:lvl5pPr marL="1254125" indent="-265113" algn="l" rtl="0" eaLnBrk="0" fontAlgn="base" hangingPunct="0">
                <a:spcBef>
                  <a:spcPct val="0"/>
                </a:spcBef>
                <a:spcAft>
                  <a:spcPct val="40000"/>
                </a:spcAft>
                <a:buChar char="»"/>
                <a:defRPr>
                  <a:solidFill>
                    <a:schemeClr val="tx1"/>
                  </a:solidFill>
                  <a:latin typeface="+mn-lt"/>
                  <a:cs typeface="+mn-cs"/>
                </a:defRPr>
              </a:lvl5pPr>
              <a:lvl6pPr marL="1711325" indent="-265113" algn="l" rtl="0" fontAlgn="base">
                <a:spcBef>
                  <a:spcPct val="0"/>
                </a:spcBef>
                <a:spcAft>
                  <a:spcPct val="40000"/>
                </a:spcAft>
                <a:buChar char="»"/>
                <a:defRPr>
                  <a:solidFill>
                    <a:schemeClr val="tx1"/>
                  </a:solidFill>
                  <a:latin typeface="+mn-lt"/>
                  <a:cs typeface="+mn-cs"/>
                </a:defRPr>
              </a:lvl6pPr>
              <a:lvl7pPr marL="2168525" indent="-265113" algn="l" rtl="0" fontAlgn="base">
                <a:spcBef>
                  <a:spcPct val="0"/>
                </a:spcBef>
                <a:spcAft>
                  <a:spcPct val="40000"/>
                </a:spcAft>
                <a:buChar char="»"/>
                <a:defRPr>
                  <a:solidFill>
                    <a:schemeClr val="tx1"/>
                  </a:solidFill>
                  <a:latin typeface="+mn-lt"/>
                  <a:cs typeface="+mn-cs"/>
                </a:defRPr>
              </a:lvl7pPr>
              <a:lvl8pPr marL="2625725" indent="-265113" algn="l" rtl="0" fontAlgn="base">
                <a:spcBef>
                  <a:spcPct val="0"/>
                </a:spcBef>
                <a:spcAft>
                  <a:spcPct val="40000"/>
                </a:spcAft>
                <a:buChar char="»"/>
                <a:defRPr>
                  <a:solidFill>
                    <a:schemeClr val="tx1"/>
                  </a:solidFill>
                  <a:latin typeface="+mn-lt"/>
                  <a:cs typeface="+mn-cs"/>
                </a:defRPr>
              </a:lvl8pPr>
              <a:lvl9pPr marL="3082925" indent="-265113" algn="l" rtl="0" fontAlgn="base">
                <a:spcBef>
                  <a:spcPct val="0"/>
                </a:spcBef>
                <a:spcAft>
                  <a:spcPct val="40000"/>
                </a:spcAft>
                <a:buChar char="»"/>
                <a:defRPr>
                  <a:solidFill>
                    <a:schemeClr val="tx1"/>
                  </a:solidFill>
                  <a:latin typeface="+mn-lt"/>
                  <a:cs typeface="+mn-cs"/>
                </a:defRPr>
              </a:lvl9pPr>
            </a:lstStyle>
            <a:p>
              <a:pPr marL="0" indent="0">
                <a:buFont typeface="Wingdings" pitchFamily="2" charset="2"/>
                <a:buNone/>
              </a:pPr>
              <a:r>
                <a:rPr lang="en-US" altLang="ko-KR" kern="0" dirty="0">
                  <a:solidFill>
                    <a:schemeClr val="bg1"/>
                  </a:solidFill>
                </a:rPr>
                <a:t>  </a:t>
              </a:r>
              <a:r>
                <a:rPr lang="ko-KR" altLang="en-US" kern="0" dirty="0">
                  <a:solidFill>
                    <a:schemeClr val="bg1"/>
                  </a:solidFill>
                </a:rPr>
                <a:t>레이아웃</a:t>
              </a:r>
              <a:r>
                <a:rPr lang="en-US" altLang="ko-KR" kern="0" dirty="0">
                  <a:solidFill>
                    <a:schemeClr val="bg1"/>
                  </a:solidFill>
                </a:rPr>
                <a:t> </a:t>
              </a:r>
              <a:r>
                <a:rPr lang="ko-KR" altLang="en-US" kern="0" dirty="0">
                  <a:solidFill>
                    <a:schemeClr val="bg1"/>
                  </a:solidFill>
                </a:rPr>
                <a:t>변경</a:t>
              </a:r>
            </a:p>
          </p:txBody>
        </p:sp>
        <p:sp>
          <p:nvSpPr>
            <p:cNvPr id="13" name="모서리가 둥근 직사각형 4">
              <a:extLst>
                <a:ext uri="{FF2B5EF4-FFF2-40B4-BE49-F238E27FC236}">
                  <a16:creationId xmlns:a16="http://schemas.microsoft.com/office/drawing/2014/main" id="{EB886ADA-D5A0-4AFA-AA98-C84D144D1D1D}"/>
                </a:ext>
              </a:extLst>
            </p:cNvPr>
            <p:cNvSpPr/>
            <p:nvPr/>
          </p:nvSpPr>
          <p:spPr bwMode="auto">
            <a:xfrm>
              <a:off x="1198752" y="2438399"/>
              <a:ext cx="1383083" cy="296595"/>
            </a:xfrm>
            <a:prstGeom prst="roundRect">
              <a:avLst>
                <a:gd name="adj" fmla="val 16905"/>
              </a:avLst>
            </a:prstGeom>
            <a:solidFill>
              <a:srgbClr val="FF0066">
                <a:alpha val="10000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5" name="모서리가 둥근 직사각형 4">
              <a:extLst>
                <a:ext uri="{FF2B5EF4-FFF2-40B4-BE49-F238E27FC236}">
                  <a16:creationId xmlns:a16="http://schemas.microsoft.com/office/drawing/2014/main" id="{7C13B508-3CA0-4128-8EAD-1C2A5A31BB88}"/>
                </a:ext>
              </a:extLst>
            </p:cNvPr>
            <p:cNvSpPr/>
            <p:nvPr/>
          </p:nvSpPr>
          <p:spPr bwMode="auto">
            <a:xfrm>
              <a:off x="1521481" y="3800276"/>
              <a:ext cx="3265671" cy="296595"/>
            </a:xfrm>
            <a:prstGeom prst="roundRect">
              <a:avLst>
                <a:gd name="adj" fmla="val 16905"/>
              </a:avLst>
            </a:prstGeom>
            <a:solidFill>
              <a:srgbClr val="FF0066">
                <a:alpha val="10000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2A1A798-32D4-4F87-9DBE-88E98801F0DE}"/>
              </a:ext>
            </a:extLst>
          </p:cNvPr>
          <p:cNvGrpSpPr/>
          <p:nvPr/>
        </p:nvGrpSpPr>
        <p:grpSpPr>
          <a:xfrm>
            <a:off x="1447059" y="4527611"/>
            <a:ext cx="4838331" cy="1251751"/>
            <a:chOff x="1447059" y="4527611"/>
            <a:chExt cx="4838331" cy="1251751"/>
          </a:xfrm>
        </p:grpSpPr>
        <p:sp>
          <p:nvSpPr>
            <p:cNvPr id="17" name="모서리가 둥근 직사각형 4">
              <a:extLst>
                <a:ext uri="{FF2B5EF4-FFF2-40B4-BE49-F238E27FC236}">
                  <a16:creationId xmlns:a16="http://schemas.microsoft.com/office/drawing/2014/main" id="{B74F6088-9432-41E3-824D-5CFBF1CDAC71}"/>
                </a:ext>
              </a:extLst>
            </p:cNvPr>
            <p:cNvSpPr/>
            <p:nvPr/>
          </p:nvSpPr>
          <p:spPr bwMode="auto">
            <a:xfrm>
              <a:off x="1447059" y="4527611"/>
              <a:ext cx="1660125" cy="1251751"/>
            </a:xfrm>
            <a:prstGeom prst="roundRect">
              <a:avLst>
                <a:gd name="adj" fmla="val 161"/>
              </a:avLst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5" name="내용 개체 틀 6">
              <a:extLst>
                <a:ext uri="{FF2B5EF4-FFF2-40B4-BE49-F238E27FC236}">
                  <a16:creationId xmlns:a16="http://schemas.microsoft.com/office/drawing/2014/main" id="{53D74939-F791-4DCC-8A5A-3225962C067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300941" y="4746954"/>
              <a:ext cx="1984449" cy="572056"/>
            </a:xfrm>
            <a:prstGeom prst="accentBorderCallout1">
              <a:avLst>
                <a:gd name="adj1" fmla="val 45132"/>
                <a:gd name="adj2" fmla="val -10122"/>
                <a:gd name="adj3" fmla="val 72151"/>
                <a:gd name="adj4" fmla="val -59359"/>
              </a:avLst>
            </a:prstGeom>
            <a:ln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0"/>
                </a:spcBef>
                <a:spcAft>
                  <a:spcPct val="40000"/>
                </a:spcAft>
                <a:buClr>
                  <a:srgbClr val="FF0000"/>
                </a:buClr>
                <a:buFont typeface="Wingdings" pitchFamily="2" charset="2"/>
                <a:buChar char="§"/>
                <a:defRPr sz="22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44500" marR="0" indent="-261938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Pct val="84000"/>
                <a:buFont typeface="Wingdings" pitchFamily="2" charset="2"/>
                <a:buChar char="§"/>
                <a:tabLst/>
                <a:defRPr sz="1800">
                  <a:solidFill>
                    <a:schemeClr val="tx1"/>
                  </a:solidFill>
                  <a:latin typeface="+mn-lt"/>
                  <a:cs typeface="+mn-cs"/>
                </a:defRPr>
              </a:lvl2pPr>
              <a:lvl3pPr marL="731837" marR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 typeface="Arial" pitchFamily="34" charset="0"/>
                <a:buChar char="•"/>
                <a:tabLst/>
                <a:defRPr sz="1600">
                  <a:solidFill>
                    <a:schemeClr val="tx1"/>
                  </a:solidFill>
                  <a:latin typeface="+mn-lt"/>
                  <a:cs typeface="+mn-cs"/>
                </a:defRPr>
              </a:lvl3pPr>
              <a:lvl4pPr marL="463549" indent="0" algn="l" rtl="0" eaLnBrk="0" fontAlgn="base" hangingPunct="0">
                <a:spcBef>
                  <a:spcPct val="0"/>
                </a:spcBef>
                <a:spcAft>
                  <a:spcPct val="40000"/>
                </a:spcAft>
                <a:buFont typeface="Arial" pitchFamily="34" charset="0"/>
                <a:buNone/>
                <a:defRPr>
                  <a:solidFill>
                    <a:schemeClr val="tx1"/>
                  </a:solidFill>
                  <a:latin typeface="+mn-lt"/>
                  <a:cs typeface="+mn-cs"/>
                </a:defRPr>
              </a:lvl4pPr>
              <a:lvl5pPr marL="1254125" indent="-265113" algn="l" rtl="0" eaLnBrk="0" fontAlgn="base" hangingPunct="0">
                <a:spcBef>
                  <a:spcPct val="0"/>
                </a:spcBef>
                <a:spcAft>
                  <a:spcPct val="40000"/>
                </a:spcAft>
                <a:buChar char="»"/>
                <a:defRPr>
                  <a:solidFill>
                    <a:schemeClr val="tx1"/>
                  </a:solidFill>
                  <a:latin typeface="+mn-lt"/>
                  <a:cs typeface="+mn-cs"/>
                </a:defRPr>
              </a:lvl5pPr>
              <a:lvl6pPr marL="1711325" indent="-265113" algn="l" rtl="0" fontAlgn="base">
                <a:spcBef>
                  <a:spcPct val="0"/>
                </a:spcBef>
                <a:spcAft>
                  <a:spcPct val="40000"/>
                </a:spcAft>
                <a:buChar char="»"/>
                <a:defRPr>
                  <a:solidFill>
                    <a:schemeClr val="tx1"/>
                  </a:solidFill>
                  <a:latin typeface="+mn-lt"/>
                  <a:cs typeface="+mn-cs"/>
                </a:defRPr>
              </a:lvl6pPr>
              <a:lvl7pPr marL="2168525" indent="-265113" algn="l" rtl="0" fontAlgn="base">
                <a:spcBef>
                  <a:spcPct val="0"/>
                </a:spcBef>
                <a:spcAft>
                  <a:spcPct val="40000"/>
                </a:spcAft>
                <a:buChar char="»"/>
                <a:defRPr>
                  <a:solidFill>
                    <a:schemeClr val="tx1"/>
                  </a:solidFill>
                  <a:latin typeface="+mn-lt"/>
                  <a:cs typeface="+mn-cs"/>
                </a:defRPr>
              </a:lvl7pPr>
              <a:lvl8pPr marL="2625725" indent="-265113" algn="l" rtl="0" fontAlgn="base">
                <a:spcBef>
                  <a:spcPct val="0"/>
                </a:spcBef>
                <a:spcAft>
                  <a:spcPct val="40000"/>
                </a:spcAft>
                <a:buChar char="»"/>
                <a:defRPr>
                  <a:solidFill>
                    <a:schemeClr val="tx1"/>
                  </a:solidFill>
                  <a:latin typeface="+mn-lt"/>
                  <a:cs typeface="+mn-cs"/>
                </a:defRPr>
              </a:lvl8pPr>
              <a:lvl9pPr marL="3082925" indent="-265113" algn="l" rtl="0" fontAlgn="base">
                <a:spcBef>
                  <a:spcPct val="0"/>
                </a:spcBef>
                <a:spcAft>
                  <a:spcPct val="40000"/>
                </a:spcAft>
                <a:buChar char="»"/>
                <a:defRPr>
                  <a:solidFill>
                    <a:schemeClr val="tx1"/>
                  </a:solidFill>
                  <a:latin typeface="+mn-lt"/>
                  <a:cs typeface="+mn-cs"/>
                </a:defRPr>
              </a:lvl9pPr>
            </a:lstStyle>
            <a:p>
              <a:pPr marL="0" indent="0" algn="ctr">
                <a:buFont typeface="Wingdings" pitchFamily="2" charset="2"/>
                <a:buNone/>
              </a:pPr>
              <a:r>
                <a:rPr lang="ko-KR" altLang="en-US" kern="0" dirty="0">
                  <a:solidFill>
                    <a:srgbClr val="0070C0"/>
                  </a:solidFill>
                </a:rPr>
                <a:t>위젯 </a:t>
              </a:r>
              <a:r>
                <a:rPr lang="en-US" altLang="ko-KR" kern="0" dirty="0">
                  <a:solidFill>
                    <a:srgbClr val="0070C0"/>
                  </a:solidFill>
                </a:rPr>
                <a:t>4</a:t>
              </a:r>
              <a:r>
                <a:rPr lang="ko-KR" altLang="en-US" kern="0" dirty="0">
                  <a:solidFill>
                    <a:srgbClr val="0070C0"/>
                  </a:solidFill>
                </a:rPr>
                <a:t>개 생성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5D5FF9B0-B38F-438C-BCCA-68306CD046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022" y="2972605"/>
            <a:ext cx="1863000" cy="3312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3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3D6B37-00E0-4BCC-91AE-AA108B6BE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  <a:r>
              <a:rPr lang="en-US" altLang="ko-KR" dirty="0"/>
              <a:t> </a:t>
            </a:r>
            <a:r>
              <a:rPr lang="ko-KR" altLang="en-US" dirty="0"/>
              <a:t>생성 </a:t>
            </a:r>
            <a:r>
              <a:rPr lang="en-US" altLang="ko-KR" dirty="0"/>
              <a:t>: “</a:t>
            </a:r>
            <a:r>
              <a:rPr lang="en-US" altLang="ko-KR" dirty="0">
                <a:solidFill>
                  <a:srgbClr val="FF00FF"/>
                </a:solidFill>
              </a:rPr>
              <a:t>Self4_2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E05695C-75C9-4396-A24D-7116821EEEB8}"/>
              </a:ext>
            </a:extLst>
          </p:cNvPr>
          <p:cNvGrpSpPr/>
          <p:nvPr/>
        </p:nvGrpSpPr>
        <p:grpSpPr>
          <a:xfrm>
            <a:off x="545096" y="1152617"/>
            <a:ext cx="4790381" cy="5334000"/>
            <a:chOff x="545096" y="1152617"/>
            <a:chExt cx="4790381" cy="5334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851AA18-DC0D-427A-876C-270F2209B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096" y="1152617"/>
              <a:ext cx="4790381" cy="533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모서리가 둥근 직사각형 4">
              <a:extLst>
                <a:ext uri="{FF2B5EF4-FFF2-40B4-BE49-F238E27FC236}">
                  <a16:creationId xmlns:a16="http://schemas.microsoft.com/office/drawing/2014/main" id="{9286C4B6-DBE7-414A-92D0-24CDF674BF2B}"/>
                </a:ext>
              </a:extLst>
            </p:cNvPr>
            <p:cNvSpPr/>
            <p:nvPr/>
          </p:nvSpPr>
          <p:spPr bwMode="auto">
            <a:xfrm>
              <a:off x="1074417" y="1891553"/>
              <a:ext cx="3365676" cy="420879"/>
            </a:xfrm>
            <a:prstGeom prst="roundRect">
              <a:avLst>
                <a:gd name="adj" fmla="val 16905"/>
              </a:avLst>
            </a:prstGeom>
            <a:solidFill>
              <a:srgbClr val="FFFF00">
                <a:alpha val="10000"/>
              </a:srgbClr>
            </a:solidFill>
            <a:ln w="19050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1" name="모서리가 둥근 직사각형 4">
              <a:extLst>
                <a:ext uri="{FF2B5EF4-FFF2-40B4-BE49-F238E27FC236}">
                  <a16:creationId xmlns:a16="http://schemas.microsoft.com/office/drawing/2014/main" id="{FC9E391D-5AEC-4CE7-AD05-23A8A66E7F89}"/>
                </a:ext>
              </a:extLst>
            </p:cNvPr>
            <p:cNvSpPr/>
            <p:nvPr/>
          </p:nvSpPr>
          <p:spPr bwMode="auto">
            <a:xfrm>
              <a:off x="1074417" y="3213000"/>
              <a:ext cx="3365676" cy="216000"/>
            </a:xfrm>
            <a:prstGeom prst="roundRect">
              <a:avLst>
                <a:gd name="adj" fmla="val 16905"/>
              </a:avLst>
            </a:prstGeom>
            <a:solidFill>
              <a:srgbClr val="FFFF00">
                <a:alpha val="10000"/>
              </a:srgbClr>
            </a:solidFill>
            <a:ln w="19050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3" name="모서리가 둥근 직사각형 4">
              <a:extLst>
                <a:ext uri="{FF2B5EF4-FFF2-40B4-BE49-F238E27FC236}">
                  <a16:creationId xmlns:a16="http://schemas.microsoft.com/office/drawing/2014/main" id="{CD882B48-AA15-431A-B2D2-E295EB25B432}"/>
                </a:ext>
              </a:extLst>
            </p:cNvPr>
            <p:cNvSpPr/>
            <p:nvPr/>
          </p:nvSpPr>
          <p:spPr bwMode="auto">
            <a:xfrm>
              <a:off x="1074417" y="5713002"/>
              <a:ext cx="3365676" cy="434251"/>
            </a:xfrm>
            <a:prstGeom prst="roundRect">
              <a:avLst>
                <a:gd name="adj" fmla="val 16905"/>
              </a:avLst>
            </a:prstGeom>
            <a:solidFill>
              <a:srgbClr val="FFFF00">
                <a:alpha val="10000"/>
              </a:srgbClr>
            </a:solidFill>
            <a:ln w="19050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5" name="모서리가 둥근 직사각형 4">
              <a:extLst>
                <a:ext uri="{FF2B5EF4-FFF2-40B4-BE49-F238E27FC236}">
                  <a16:creationId xmlns:a16="http://schemas.microsoft.com/office/drawing/2014/main" id="{97880C0C-8D26-4419-B448-1DD0526113A7}"/>
                </a:ext>
              </a:extLst>
            </p:cNvPr>
            <p:cNvSpPr/>
            <p:nvPr/>
          </p:nvSpPr>
          <p:spPr bwMode="auto">
            <a:xfrm>
              <a:off x="1074417" y="4358728"/>
              <a:ext cx="3365676" cy="434252"/>
            </a:xfrm>
            <a:prstGeom prst="roundRect">
              <a:avLst>
                <a:gd name="adj" fmla="val 16905"/>
              </a:avLst>
            </a:prstGeom>
            <a:solidFill>
              <a:srgbClr val="FFFF00">
                <a:alpha val="10000"/>
              </a:srgbClr>
            </a:solidFill>
            <a:ln w="19050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pic>
        <p:nvPicPr>
          <p:cNvPr id="1026" name="Picture 2" descr="과음하면 뱅뱅뱅!ver.움직이는 이모티콘GIF &amp; 스티커용PNG_비오는 금욜오후 한잔 생각 나시죠? 불금이쟎아요~ : 네이버 블로그">
            <a:extLst>
              <a:ext uri="{FF2B5EF4-FFF2-40B4-BE49-F238E27FC236}">
                <a16:creationId xmlns:a16="http://schemas.microsoft.com/office/drawing/2014/main" id="{26BC7CC0-34B6-4593-B5BA-CC4B18F49E3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425" y="113654"/>
            <a:ext cx="704967" cy="70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567FC2D-193A-47E0-BC17-154BA5DC5E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472" y="1299617"/>
            <a:ext cx="2835000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4785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</a:t>
            </a:r>
            <a:r>
              <a:rPr lang="ko-KR" altLang="en-US" sz="2400" dirty="0"/>
              <a:t> </a:t>
            </a:r>
            <a:r>
              <a:rPr lang="ko-KR" altLang="en-US" sz="2400" dirty="0" err="1"/>
              <a:t>텍스트뷰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131F0E6-4767-47E2-88D5-C9EE6FF9D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82" y="2737766"/>
            <a:ext cx="8963025" cy="378225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2400" b="1" u="sng" dirty="0" err="1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TextView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속성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b="1" dirty="0" err="1">
                <a:solidFill>
                  <a:srgbClr val="0066FF"/>
                </a:solidFill>
                <a:latin typeface="맑은 고딕" pitchFamily="50" charset="-127"/>
                <a:ea typeface="맑은 고딕" pitchFamily="50" charset="-127"/>
              </a:rPr>
              <a:t>textColor</a:t>
            </a:r>
            <a:r>
              <a:rPr lang="en-US" altLang="ko-KR" b="1" dirty="0">
                <a:solidFill>
                  <a:srgbClr val="0066F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속성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글자의 </a:t>
            </a:r>
            <a:r>
              <a:rPr lang="ko-KR" altLang="en-US" sz="1600" b="1" u="sng" dirty="0">
                <a:latin typeface="맑은 고딕" pitchFamily="50" charset="-127"/>
                <a:ea typeface="맑은 고딕" pitchFamily="50" charset="-127"/>
              </a:rPr>
              <a:t>색상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을 지정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, #RRGGBB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나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#AARRGGBB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형식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b="1" dirty="0" err="1">
                <a:solidFill>
                  <a:srgbClr val="0066FF"/>
                </a:solidFill>
                <a:latin typeface="맑은 고딕" pitchFamily="50" charset="-127"/>
                <a:ea typeface="맑은 고딕" pitchFamily="50" charset="-127"/>
              </a:rPr>
              <a:t>textSize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속성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글자의 </a:t>
            </a:r>
            <a:r>
              <a:rPr lang="ko-KR" altLang="en-US" b="1" u="sng" dirty="0">
                <a:latin typeface="맑은 고딕" pitchFamily="50" charset="-127"/>
                <a:ea typeface="맑은 고딕" pitchFamily="50" charset="-127"/>
              </a:rPr>
              <a:t>크기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600" b="1" dirty="0" err="1">
                <a:latin typeface="맑은 고딕" pitchFamily="50" charset="-127"/>
                <a:ea typeface="맑은 고딕" pitchFamily="50" charset="-127"/>
              </a:rPr>
              <a:t>dp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600" b="1" dirty="0" err="1">
                <a:latin typeface="맑은 고딕" pitchFamily="50" charset="-127"/>
                <a:ea typeface="맑은 고딕" pitchFamily="50" charset="-127"/>
              </a:rPr>
              <a:t>px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, in, mm, </a:t>
            </a:r>
            <a:r>
              <a:rPr lang="en-US" altLang="ko-KR" sz="1600" b="1" dirty="0" err="1">
                <a:latin typeface="맑은 고딕" pitchFamily="50" charset="-127"/>
                <a:ea typeface="맑은 고딕" pitchFamily="50" charset="-127"/>
              </a:rPr>
              <a:t>sp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단위로 지정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b="1" dirty="0">
                <a:solidFill>
                  <a:srgbClr val="0066FF"/>
                </a:solidFill>
                <a:latin typeface="맑은 고딕" pitchFamily="50" charset="-127"/>
                <a:ea typeface="맑은 고딕" pitchFamily="50" charset="-127"/>
              </a:rPr>
              <a:t>typeface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속성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글자의 </a:t>
            </a:r>
            <a:r>
              <a:rPr lang="ko-KR" altLang="en-US" b="1" u="sng" dirty="0">
                <a:latin typeface="맑은 고딕" pitchFamily="50" charset="-127"/>
                <a:ea typeface="맑은 고딕" pitchFamily="50" charset="-127"/>
              </a:rPr>
              <a:t>글꼴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을 지정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		        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값으로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sans, serif, monospace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설정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디폴트는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normal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b="1" dirty="0" err="1">
                <a:solidFill>
                  <a:srgbClr val="0066FF"/>
                </a:solidFill>
                <a:latin typeface="맑은 고딕" pitchFamily="50" charset="-127"/>
                <a:ea typeface="맑은 고딕" pitchFamily="50" charset="-127"/>
              </a:rPr>
              <a:t>textStyle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속성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글자의 </a:t>
            </a:r>
            <a:r>
              <a:rPr lang="ko-KR" altLang="en-US" b="1" u="sng" dirty="0">
                <a:latin typeface="맑은 고딕" pitchFamily="50" charset="-127"/>
                <a:ea typeface="맑은 고딕" pitchFamily="50" charset="-127"/>
              </a:rPr>
              <a:t>스타일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을 지정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	        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값으로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bold, italic, </a:t>
            </a:r>
            <a:r>
              <a:rPr lang="en-US" altLang="ko-KR" sz="1600" b="1" dirty="0" err="1">
                <a:latin typeface="맑은 고딕" pitchFamily="50" charset="-127"/>
                <a:ea typeface="맑은 고딕" pitchFamily="50" charset="-127"/>
              </a:rPr>
              <a:t>bold|italic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을 설정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 디폴트는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normal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b="1" dirty="0" err="1">
                <a:solidFill>
                  <a:srgbClr val="0066FF"/>
                </a:solidFill>
                <a:latin typeface="맑은 고딕" pitchFamily="50" charset="-127"/>
                <a:ea typeface="맑은 고딕" pitchFamily="50" charset="-127"/>
              </a:rPr>
              <a:t>singleLine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속성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글이 길어 줄이 넘어갈 경우 강제로 </a:t>
            </a:r>
            <a:r>
              <a:rPr lang="ko-KR" altLang="en-US" b="1" u="sng" dirty="0">
                <a:latin typeface="맑은 고딕" pitchFamily="50" charset="-127"/>
                <a:ea typeface="맑은 고딕" pitchFamily="50" charset="-127"/>
              </a:rPr>
              <a:t>한 줄만 출력 </a:t>
            </a:r>
            <a:endParaRPr lang="en-US" altLang="ko-KR" b="1" u="sng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			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값으로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true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false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를 설정할 수 있으며 디폴트는 </a:t>
            </a:r>
            <a:r>
              <a:rPr lang="en-US" altLang="ko-KR" b="1" u="sng" dirty="0">
                <a:latin typeface="맑은 고딕" pitchFamily="50" charset="-127"/>
                <a:ea typeface="맑은 고딕" pitchFamily="50" charset="-127"/>
              </a:rPr>
              <a:t>false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2ED426B-60BD-4414-ACC5-0A61F8F5A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31" y="1121372"/>
            <a:ext cx="8416738" cy="1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2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</a:t>
            </a:r>
            <a:r>
              <a:rPr lang="ko-KR" altLang="en-US" sz="2400" dirty="0"/>
              <a:t> </a:t>
            </a:r>
            <a:r>
              <a:rPr lang="ko-KR" altLang="en-US" sz="2400" dirty="0" err="1"/>
              <a:t>텍스트뷰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14C15CB-188A-4C4C-8C76-50A90E0E07BF}"/>
              </a:ext>
            </a:extLst>
          </p:cNvPr>
          <p:cNvGrpSpPr/>
          <p:nvPr/>
        </p:nvGrpSpPr>
        <p:grpSpPr>
          <a:xfrm>
            <a:off x="376518" y="1192816"/>
            <a:ext cx="8361992" cy="5189430"/>
            <a:chOff x="848347" y="1192816"/>
            <a:chExt cx="7447306" cy="518943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259FE01-E207-4D12-B7B9-FABADA5EE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8347" y="1192816"/>
              <a:ext cx="7447306" cy="5189430"/>
            </a:xfrm>
            <a:prstGeom prst="rect">
              <a:avLst/>
            </a:prstGeom>
          </p:spPr>
        </p:pic>
        <p:sp>
          <p:nvSpPr>
            <p:cNvPr id="5" name="모서리가 둥근 직사각형 5">
              <a:extLst>
                <a:ext uri="{FF2B5EF4-FFF2-40B4-BE49-F238E27FC236}">
                  <a16:creationId xmlns:a16="http://schemas.microsoft.com/office/drawing/2014/main" id="{8C86A121-6A70-401A-8FC9-B601F0433A76}"/>
                </a:ext>
              </a:extLst>
            </p:cNvPr>
            <p:cNvSpPr/>
            <p:nvPr/>
          </p:nvSpPr>
          <p:spPr bwMode="auto">
            <a:xfrm>
              <a:off x="1582160" y="1921435"/>
              <a:ext cx="2484000" cy="235168"/>
            </a:xfrm>
            <a:prstGeom prst="roundRect">
              <a:avLst>
                <a:gd name="adj" fmla="val 16905"/>
              </a:avLst>
            </a:prstGeom>
            <a:solidFill>
              <a:srgbClr val="FF66FF">
                <a:alpha val="10000"/>
              </a:srgbClr>
            </a:solidFill>
            <a:ln w="12700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모서리가 둥근 직사각형 6">
              <a:extLst>
                <a:ext uri="{FF2B5EF4-FFF2-40B4-BE49-F238E27FC236}">
                  <a16:creationId xmlns:a16="http://schemas.microsoft.com/office/drawing/2014/main" id="{AEBC82B1-FCF4-41C3-8859-AE693B160A44}"/>
                </a:ext>
              </a:extLst>
            </p:cNvPr>
            <p:cNvSpPr/>
            <p:nvPr/>
          </p:nvSpPr>
          <p:spPr bwMode="auto">
            <a:xfrm>
              <a:off x="1582160" y="2884679"/>
              <a:ext cx="2791432" cy="235168"/>
            </a:xfrm>
            <a:prstGeom prst="roundRect">
              <a:avLst>
                <a:gd name="adj" fmla="val 16905"/>
              </a:avLst>
            </a:prstGeom>
            <a:solidFill>
              <a:srgbClr val="FF66FF">
                <a:alpha val="10000"/>
              </a:srgbClr>
            </a:solidFill>
            <a:ln w="12700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모서리가 둥근 직사각형 7">
              <a:extLst>
                <a:ext uri="{FF2B5EF4-FFF2-40B4-BE49-F238E27FC236}">
                  <a16:creationId xmlns:a16="http://schemas.microsoft.com/office/drawing/2014/main" id="{84C0445E-F97A-41D9-8664-55AE9F362292}"/>
                </a:ext>
              </a:extLst>
            </p:cNvPr>
            <p:cNvSpPr/>
            <p:nvPr/>
          </p:nvSpPr>
          <p:spPr bwMode="auto">
            <a:xfrm>
              <a:off x="1582160" y="3839297"/>
              <a:ext cx="3076104" cy="235168"/>
            </a:xfrm>
            <a:prstGeom prst="roundRect">
              <a:avLst>
                <a:gd name="adj" fmla="val 16905"/>
              </a:avLst>
            </a:prstGeom>
            <a:solidFill>
              <a:srgbClr val="FF66FF">
                <a:alpha val="10000"/>
              </a:srgbClr>
            </a:solidFill>
            <a:ln w="12700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모서리가 둥근 직사각형 8">
              <a:extLst>
                <a:ext uri="{FF2B5EF4-FFF2-40B4-BE49-F238E27FC236}">
                  <a16:creationId xmlns:a16="http://schemas.microsoft.com/office/drawing/2014/main" id="{40588B21-749F-4578-92D4-FD7EC20FB3B7}"/>
                </a:ext>
              </a:extLst>
            </p:cNvPr>
            <p:cNvSpPr/>
            <p:nvPr/>
          </p:nvSpPr>
          <p:spPr bwMode="auto">
            <a:xfrm>
              <a:off x="1582160" y="4785289"/>
              <a:ext cx="2567146" cy="235168"/>
            </a:xfrm>
            <a:prstGeom prst="roundRect">
              <a:avLst>
                <a:gd name="adj" fmla="val 16905"/>
              </a:avLst>
            </a:prstGeom>
            <a:solidFill>
              <a:srgbClr val="FF66FF">
                <a:alpha val="10000"/>
              </a:srgbClr>
            </a:solidFill>
            <a:ln w="12700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모서리가 둥근 직사각형 9">
              <a:extLst>
                <a:ext uri="{FF2B5EF4-FFF2-40B4-BE49-F238E27FC236}">
                  <a16:creationId xmlns:a16="http://schemas.microsoft.com/office/drawing/2014/main" id="{A0B960A9-D2BF-4647-B2B3-04482F71E87F}"/>
                </a:ext>
              </a:extLst>
            </p:cNvPr>
            <p:cNvSpPr/>
            <p:nvPr/>
          </p:nvSpPr>
          <p:spPr bwMode="auto">
            <a:xfrm>
              <a:off x="1582159" y="5748533"/>
              <a:ext cx="2627531" cy="235168"/>
            </a:xfrm>
            <a:prstGeom prst="roundRect">
              <a:avLst>
                <a:gd name="adj" fmla="val 16905"/>
              </a:avLst>
            </a:prstGeom>
            <a:solidFill>
              <a:srgbClr val="FF66FF">
                <a:alpha val="10000"/>
              </a:srgbClr>
            </a:solidFill>
            <a:ln w="12700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2423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</a:t>
            </a:r>
            <a:r>
              <a:rPr lang="ko-KR" altLang="en-US" sz="2400" dirty="0"/>
              <a:t> </a:t>
            </a:r>
            <a:r>
              <a:rPr lang="en-US" altLang="ko-KR" sz="2400" dirty="0"/>
              <a:t>Java </a:t>
            </a:r>
            <a:r>
              <a:rPr lang="ko-KR" altLang="en-US" sz="2400" dirty="0"/>
              <a:t>코드로 </a:t>
            </a:r>
            <a:r>
              <a:rPr lang="en-US" altLang="ko-KR" sz="2400" dirty="0"/>
              <a:t>XML </a:t>
            </a:r>
            <a:r>
              <a:rPr lang="ko-KR" altLang="en-US" sz="2400" dirty="0"/>
              <a:t>속성 설정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987D363-46E6-4805-89FA-947AADAC1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82" y="1095443"/>
            <a:ext cx="8963025" cy="975671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err="1">
                <a:solidFill>
                  <a:srgbClr val="0066FF"/>
                </a:solidFill>
                <a:latin typeface="맑은 고딕" pitchFamily="50" charset="-127"/>
                <a:ea typeface="맑은 고딕" pitchFamily="50" charset="-127"/>
              </a:rPr>
              <a:t>텍스트뷰</a:t>
            </a:r>
            <a:r>
              <a:rPr lang="ko-KR" altLang="en-US" sz="2400" b="1" dirty="0">
                <a:solidFill>
                  <a:srgbClr val="0066FF"/>
                </a:solidFill>
                <a:latin typeface="맑은 고딕" pitchFamily="50" charset="-127"/>
                <a:ea typeface="맑은 고딕" pitchFamily="50" charset="-127"/>
              </a:rPr>
              <a:t> 속성 변경 예제</a:t>
            </a:r>
            <a:endParaRPr lang="en-US" altLang="ko-KR" sz="2400" b="1" dirty="0">
              <a:solidFill>
                <a:srgbClr val="0066FF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v"/>
            </a:pPr>
            <a:r>
              <a:rPr lang="en-US" altLang="ko-KR" sz="2000" dirty="0"/>
              <a:t>id </a:t>
            </a:r>
            <a:r>
              <a:rPr lang="ko-KR" altLang="en-US" sz="2000" dirty="0"/>
              <a:t>속성과 </a:t>
            </a:r>
            <a:r>
              <a:rPr lang="en-US" altLang="ko-KR" sz="2000" dirty="0"/>
              <a:t>text</a:t>
            </a:r>
            <a:r>
              <a:rPr lang="ko-KR" altLang="en-US" sz="2000" dirty="0"/>
              <a:t>만 설정한 </a:t>
            </a:r>
            <a:r>
              <a:rPr lang="en-US" altLang="ko-KR" sz="2000" dirty="0"/>
              <a:t>XML </a:t>
            </a:r>
            <a:r>
              <a:rPr lang="ko-KR" altLang="en-US" sz="2000" dirty="0"/>
              <a:t>파일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54643F3-3052-4E91-9175-E6651FB34C58}"/>
              </a:ext>
            </a:extLst>
          </p:cNvPr>
          <p:cNvGrpSpPr/>
          <p:nvPr/>
        </p:nvGrpSpPr>
        <p:grpSpPr>
          <a:xfrm>
            <a:off x="351895" y="2304708"/>
            <a:ext cx="8440211" cy="4024374"/>
            <a:chOff x="351895" y="1865176"/>
            <a:chExt cx="8440211" cy="348319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D995A26-3596-44F3-8742-6633BAE63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1895" y="1865176"/>
              <a:ext cx="8440211" cy="3483197"/>
            </a:xfrm>
            <a:prstGeom prst="rect">
              <a:avLst/>
            </a:prstGeom>
          </p:spPr>
        </p:pic>
        <p:sp>
          <p:nvSpPr>
            <p:cNvPr id="9" name="모서리가 둥근 직사각형 4">
              <a:extLst>
                <a:ext uri="{FF2B5EF4-FFF2-40B4-BE49-F238E27FC236}">
                  <a16:creationId xmlns:a16="http://schemas.microsoft.com/office/drawing/2014/main" id="{3D3BB9CF-54CD-4885-8AAD-BC30578C99C2}"/>
                </a:ext>
              </a:extLst>
            </p:cNvPr>
            <p:cNvSpPr/>
            <p:nvPr/>
          </p:nvSpPr>
          <p:spPr bwMode="auto">
            <a:xfrm>
              <a:off x="2401189" y="3085884"/>
              <a:ext cx="1632930" cy="288000"/>
            </a:xfrm>
            <a:prstGeom prst="roundRect">
              <a:avLst>
                <a:gd name="adj" fmla="val 16905"/>
              </a:avLst>
            </a:prstGeom>
            <a:solidFill>
              <a:srgbClr val="FF0066">
                <a:alpha val="10000"/>
              </a:srgbClr>
            </a:solidFill>
            <a:ln w="12700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모서리가 둥근 직사각형 5">
              <a:extLst>
                <a:ext uri="{FF2B5EF4-FFF2-40B4-BE49-F238E27FC236}">
                  <a16:creationId xmlns:a16="http://schemas.microsoft.com/office/drawing/2014/main" id="{E3A6F038-DB50-4336-8A57-83D7E50F77EF}"/>
                </a:ext>
              </a:extLst>
            </p:cNvPr>
            <p:cNvSpPr/>
            <p:nvPr/>
          </p:nvSpPr>
          <p:spPr bwMode="auto">
            <a:xfrm>
              <a:off x="2401188" y="3962905"/>
              <a:ext cx="1632932" cy="288000"/>
            </a:xfrm>
            <a:prstGeom prst="roundRect">
              <a:avLst>
                <a:gd name="adj" fmla="val 16905"/>
              </a:avLst>
            </a:prstGeom>
            <a:solidFill>
              <a:srgbClr val="FF0066">
                <a:alpha val="10000"/>
              </a:srgbClr>
            </a:solidFill>
            <a:ln w="12700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모서리가 둥근 직사각형 6">
              <a:extLst>
                <a:ext uri="{FF2B5EF4-FFF2-40B4-BE49-F238E27FC236}">
                  <a16:creationId xmlns:a16="http://schemas.microsoft.com/office/drawing/2014/main" id="{229DA81F-B143-4FE8-B7B5-30798D859015}"/>
                </a:ext>
              </a:extLst>
            </p:cNvPr>
            <p:cNvSpPr/>
            <p:nvPr/>
          </p:nvSpPr>
          <p:spPr bwMode="auto">
            <a:xfrm>
              <a:off x="2401189" y="4857164"/>
              <a:ext cx="1632930" cy="288000"/>
            </a:xfrm>
            <a:prstGeom prst="roundRect">
              <a:avLst>
                <a:gd name="adj" fmla="val 16905"/>
              </a:avLst>
            </a:prstGeom>
            <a:solidFill>
              <a:srgbClr val="FF0066">
                <a:alpha val="10000"/>
              </a:srgbClr>
            </a:solidFill>
            <a:ln w="12700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2118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</a:t>
            </a:r>
            <a:r>
              <a:rPr lang="ko-KR" altLang="en-US" sz="2400" dirty="0"/>
              <a:t> </a:t>
            </a:r>
            <a:r>
              <a:rPr lang="en-US" altLang="ko-KR" sz="2400" dirty="0">
                <a:solidFill>
                  <a:srgbClr val="0070C0"/>
                </a:solidFill>
              </a:rPr>
              <a:t>Java </a:t>
            </a:r>
            <a:r>
              <a:rPr lang="ko-KR" altLang="en-US" sz="2400" dirty="0">
                <a:solidFill>
                  <a:srgbClr val="0070C0"/>
                </a:solidFill>
              </a:rPr>
              <a:t>코드로 </a:t>
            </a:r>
            <a:r>
              <a:rPr lang="en-US" altLang="ko-KR" sz="2400" dirty="0">
                <a:solidFill>
                  <a:srgbClr val="0070C0"/>
                </a:solidFill>
              </a:rPr>
              <a:t>XML </a:t>
            </a:r>
            <a:r>
              <a:rPr lang="ko-KR" altLang="en-US" sz="2400" dirty="0">
                <a:solidFill>
                  <a:srgbClr val="0070C0"/>
                </a:solidFill>
              </a:rPr>
              <a:t>속성 설정</a:t>
            </a:r>
            <a:endParaRPr lang="ko-KR" altLang="en-US" dirty="0">
              <a:solidFill>
                <a:srgbClr val="0070C0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8FAAA5C-D7D8-4163-98BC-855383AB56CF}"/>
              </a:ext>
            </a:extLst>
          </p:cNvPr>
          <p:cNvGrpSpPr/>
          <p:nvPr/>
        </p:nvGrpSpPr>
        <p:grpSpPr>
          <a:xfrm>
            <a:off x="371616" y="1178623"/>
            <a:ext cx="8400768" cy="5346832"/>
            <a:chOff x="371616" y="1178623"/>
            <a:chExt cx="8400768" cy="534683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DB6D2EA-49F4-48AA-8BB0-9CE384C42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1616" y="1178623"/>
              <a:ext cx="8400768" cy="5346832"/>
            </a:xfrm>
            <a:prstGeom prst="rect">
              <a:avLst/>
            </a:prstGeom>
          </p:spPr>
        </p:pic>
        <p:sp>
          <p:nvSpPr>
            <p:cNvPr id="10" name="모서리가 둥근 직사각형 8">
              <a:extLst>
                <a:ext uri="{FF2B5EF4-FFF2-40B4-BE49-F238E27FC236}">
                  <a16:creationId xmlns:a16="http://schemas.microsoft.com/office/drawing/2014/main" id="{DA3D30BC-B2C5-4B04-8BE6-9CE194CA5566}"/>
                </a:ext>
              </a:extLst>
            </p:cNvPr>
            <p:cNvSpPr/>
            <p:nvPr/>
          </p:nvSpPr>
          <p:spPr bwMode="auto">
            <a:xfrm>
              <a:off x="3217653" y="1239831"/>
              <a:ext cx="900000" cy="288000"/>
            </a:xfrm>
            <a:prstGeom prst="roundRect">
              <a:avLst>
                <a:gd name="adj" fmla="val 16905"/>
              </a:avLst>
            </a:prstGeom>
            <a:solidFill>
              <a:srgbClr val="00FFFF">
                <a:alpha val="29804"/>
              </a:srgbClr>
            </a:solidFill>
            <a:ln w="12700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85657E-FFF0-4F58-A189-F55526673240}"/>
              </a:ext>
            </a:extLst>
          </p:cNvPr>
          <p:cNvSpPr/>
          <p:nvPr/>
        </p:nvSpPr>
        <p:spPr bwMode="auto">
          <a:xfrm>
            <a:off x="1061050" y="2902665"/>
            <a:ext cx="2606603" cy="252000"/>
          </a:xfrm>
          <a:prstGeom prst="rect">
            <a:avLst/>
          </a:prstGeom>
          <a:solidFill>
            <a:srgbClr val="00B050">
              <a:alpha val="10000"/>
            </a:srgbClr>
          </a:solidFill>
          <a:ln w="3175" cap="flat" cmpd="sng" algn="ctr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21F224C-20EC-4074-912D-2DE90E654092}"/>
              </a:ext>
            </a:extLst>
          </p:cNvPr>
          <p:cNvSpPr/>
          <p:nvPr/>
        </p:nvSpPr>
        <p:spPr bwMode="auto">
          <a:xfrm>
            <a:off x="1061049" y="3201500"/>
            <a:ext cx="4813540" cy="828000"/>
          </a:xfrm>
          <a:prstGeom prst="rect">
            <a:avLst/>
          </a:prstGeom>
          <a:solidFill>
            <a:srgbClr val="00B050">
              <a:alpha val="10000"/>
            </a:srgbClr>
          </a:solidFill>
          <a:ln w="3175" cap="flat" cmpd="sng" algn="ctr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2EC38F5-8B34-4DE2-B6BF-D451380A1104}"/>
              </a:ext>
            </a:extLst>
          </p:cNvPr>
          <p:cNvSpPr/>
          <p:nvPr/>
        </p:nvSpPr>
        <p:spPr bwMode="auto">
          <a:xfrm>
            <a:off x="1061049" y="4369464"/>
            <a:ext cx="4813540" cy="522000"/>
          </a:xfrm>
          <a:prstGeom prst="rect">
            <a:avLst/>
          </a:prstGeom>
          <a:solidFill>
            <a:srgbClr val="FF00FF">
              <a:alpha val="10000"/>
            </a:srgbClr>
          </a:solidFill>
          <a:ln w="3175" cap="flat" cmpd="sng" algn="ctr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50E63D-A311-4A6C-9195-F72723A9456F}"/>
              </a:ext>
            </a:extLst>
          </p:cNvPr>
          <p:cNvSpPr/>
          <p:nvPr/>
        </p:nvSpPr>
        <p:spPr bwMode="auto">
          <a:xfrm>
            <a:off x="1061050" y="4948687"/>
            <a:ext cx="5949350" cy="522000"/>
          </a:xfrm>
          <a:prstGeom prst="rect">
            <a:avLst/>
          </a:prstGeom>
          <a:solidFill>
            <a:srgbClr val="FF00FF">
              <a:alpha val="10000"/>
            </a:srgbClr>
          </a:solidFill>
          <a:ln w="3175" cap="flat" cmpd="sng" algn="ctr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6C19E73-2CD3-4E21-9332-D11D4FF4CA3D}"/>
              </a:ext>
            </a:extLst>
          </p:cNvPr>
          <p:cNvSpPr/>
          <p:nvPr/>
        </p:nvSpPr>
        <p:spPr bwMode="auto">
          <a:xfrm>
            <a:off x="1061050" y="5507493"/>
            <a:ext cx="5949350" cy="522000"/>
          </a:xfrm>
          <a:prstGeom prst="rect">
            <a:avLst/>
          </a:prstGeom>
          <a:solidFill>
            <a:srgbClr val="FF00FF">
              <a:alpha val="10000"/>
            </a:srgbClr>
          </a:solidFill>
          <a:ln w="3175" cap="flat" cmpd="sng" algn="ctr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391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</a:t>
            </a:r>
            <a:r>
              <a:rPr lang="ko-KR" altLang="en-US" sz="2400" dirty="0"/>
              <a:t> </a:t>
            </a:r>
            <a:r>
              <a:rPr lang="en-US" altLang="ko-KR" sz="2400" dirty="0">
                <a:solidFill>
                  <a:srgbClr val="0070C0"/>
                </a:solidFill>
              </a:rPr>
              <a:t>Java </a:t>
            </a:r>
            <a:r>
              <a:rPr lang="ko-KR" altLang="en-US" sz="2400" dirty="0">
                <a:solidFill>
                  <a:srgbClr val="0070C0"/>
                </a:solidFill>
              </a:rPr>
              <a:t>코드로 </a:t>
            </a:r>
            <a:r>
              <a:rPr lang="en-US" altLang="ko-KR" sz="2400" dirty="0">
                <a:solidFill>
                  <a:srgbClr val="0070C0"/>
                </a:solidFill>
              </a:rPr>
              <a:t>XML </a:t>
            </a:r>
            <a:r>
              <a:rPr lang="ko-KR" altLang="en-US" sz="2400" dirty="0">
                <a:solidFill>
                  <a:srgbClr val="0070C0"/>
                </a:solidFill>
              </a:rPr>
              <a:t>속성 설정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95275" y="1012359"/>
            <a:ext cx="8524875" cy="382269"/>
          </a:xfrm>
        </p:spPr>
        <p:txBody>
          <a:bodyPr/>
          <a:lstStyle/>
          <a:p>
            <a:r>
              <a:rPr lang="en-US" altLang="ko-KR" sz="2000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altLang="ko-KR" sz="2000" dirty="0">
                <a:latin typeface="+mn-lt"/>
              </a:rPr>
              <a:t> </a:t>
            </a:r>
            <a:r>
              <a:rPr lang="ko-KR" altLang="en-US" sz="2000" dirty="0">
                <a:latin typeface="+mn-lt"/>
              </a:rPr>
              <a:t>클래스 또는 </a:t>
            </a:r>
            <a:r>
              <a:rPr lang="en-US" altLang="ko-KR" sz="2000" dirty="0" err="1">
                <a:solidFill>
                  <a:srgbClr val="0070C0"/>
                </a:solidFill>
                <a:latin typeface="+mn-lt"/>
              </a:rPr>
              <a:t>TextView</a:t>
            </a:r>
            <a:r>
              <a:rPr lang="en-US" altLang="ko-KR" sz="2000" dirty="0">
                <a:latin typeface="+mn-lt"/>
              </a:rPr>
              <a:t> </a:t>
            </a:r>
            <a:r>
              <a:rPr lang="ko-KR" altLang="en-US" sz="2000" dirty="0">
                <a:latin typeface="+mn-lt"/>
              </a:rPr>
              <a:t>클래스의 </a:t>
            </a:r>
            <a:r>
              <a:rPr lang="en-US" altLang="ko-KR" sz="2000" dirty="0">
                <a:solidFill>
                  <a:srgbClr val="FF66FF"/>
                </a:solidFill>
                <a:latin typeface="+mn-lt"/>
              </a:rPr>
              <a:t>XML </a:t>
            </a:r>
            <a:r>
              <a:rPr lang="ko-KR" altLang="en-US" sz="2000" dirty="0">
                <a:solidFill>
                  <a:srgbClr val="FF66FF"/>
                </a:solidFill>
                <a:latin typeface="+mn-lt"/>
              </a:rPr>
              <a:t>속성과 </a:t>
            </a:r>
            <a:r>
              <a:rPr lang="ko-KR" altLang="en-US" sz="2000" dirty="0" err="1">
                <a:solidFill>
                  <a:srgbClr val="FF66FF"/>
                </a:solidFill>
                <a:latin typeface="+mn-lt"/>
              </a:rPr>
              <a:t>메소드</a:t>
            </a:r>
            <a:endParaRPr lang="ko-KR" altLang="en-US" sz="2000" dirty="0">
              <a:solidFill>
                <a:srgbClr val="FF66FF"/>
              </a:solidFill>
              <a:latin typeface="+mn-lt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1BACCEE-3319-4195-B705-D025BA597B72}"/>
              </a:ext>
            </a:extLst>
          </p:cNvPr>
          <p:cNvGrpSpPr/>
          <p:nvPr/>
        </p:nvGrpSpPr>
        <p:grpSpPr>
          <a:xfrm>
            <a:off x="502025" y="1500312"/>
            <a:ext cx="7915836" cy="5023069"/>
            <a:chOff x="699248" y="1500312"/>
            <a:chExt cx="7521389" cy="502306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093EA6E-C977-49C9-AE91-090447AFDF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0" r="2756"/>
            <a:stretch/>
          </p:blipFill>
          <p:spPr>
            <a:xfrm>
              <a:off x="699248" y="1500312"/>
              <a:ext cx="7521389" cy="5023069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</p:pic>
        <p:sp>
          <p:nvSpPr>
            <p:cNvPr id="13" name="모서리가 둥근 직사각형 9">
              <a:extLst>
                <a:ext uri="{FF2B5EF4-FFF2-40B4-BE49-F238E27FC236}">
                  <a16:creationId xmlns:a16="http://schemas.microsoft.com/office/drawing/2014/main" id="{9BE01619-DAE6-458D-B0AF-C467300F2F39}"/>
                </a:ext>
              </a:extLst>
            </p:cNvPr>
            <p:cNvSpPr/>
            <p:nvPr/>
          </p:nvSpPr>
          <p:spPr bwMode="auto">
            <a:xfrm>
              <a:off x="2917648" y="2126792"/>
              <a:ext cx="2317292" cy="221961"/>
            </a:xfrm>
            <a:prstGeom prst="roundRect">
              <a:avLst>
                <a:gd name="adj" fmla="val 16905"/>
              </a:avLst>
            </a:prstGeom>
            <a:solidFill>
              <a:srgbClr val="FF00FF">
                <a:alpha val="10000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모서리가 둥근 직사각형 9">
              <a:extLst>
                <a:ext uri="{FF2B5EF4-FFF2-40B4-BE49-F238E27FC236}">
                  <a16:creationId xmlns:a16="http://schemas.microsoft.com/office/drawing/2014/main" id="{00B3F0EC-E4ED-443E-A572-B3259B4D9059}"/>
                </a:ext>
              </a:extLst>
            </p:cNvPr>
            <p:cNvSpPr/>
            <p:nvPr/>
          </p:nvSpPr>
          <p:spPr bwMode="auto">
            <a:xfrm>
              <a:off x="2917648" y="2423957"/>
              <a:ext cx="1456232" cy="221961"/>
            </a:xfrm>
            <a:prstGeom prst="roundRect">
              <a:avLst>
                <a:gd name="adj" fmla="val 16905"/>
              </a:avLst>
            </a:prstGeom>
            <a:solidFill>
              <a:srgbClr val="FF00FF">
                <a:alpha val="10000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모서리가 둥근 직사각형 9">
              <a:extLst>
                <a:ext uri="{FF2B5EF4-FFF2-40B4-BE49-F238E27FC236}">
                  <a16:creationId xmlns:a16="http://schemas.microsoft.com/office/drawing/2014/main" id="{F011A73A-45E5-4309-9837-A0007EB2681B}"/>
                </a:ext>
              </a:extLst>
            </p:cNvPr>
            <p:cNvSpPr/>
            <p:nvPr/>
          </p:nvSpPr>
          <p:spPr bwMode="auto">
            <a:xfrm>
              <a:off x="2917648" y="2720878"/>
              <a:ext cx="1557832" cy="221961"/>
            </a:xfrm>
            <a:prstGeom prst="roundRect">
              <a:avLst>
                <a:gd name="adj" fmla="val 16905"/>
              </a:avLst>
            </a:prstGeom>
            <a:solidFill>
              <a:srgbClr val="FF00FF">
                <a:alpha val="10000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모서리가 둥근 직사각형 9">
              <a:extLst>
                <a:ext uri="{FF2B5EF4-FFF2-40B4-BE49-F238E27FC236}">
                  <a16:creationId xmlns:a16="http://schemas.microsoft.com/office/drawing/2014/main" id="{DCCD8788-926C-4608-8246-F7E833F545BA}"/>
                </a:ext>
              </a:extLst>
            </p:cNvPr>
            <p:cNvSpPr/>
            <p:nvPr/>
          </p:nvSpPr>
          <p:spPr bwMode="auto">
            <a:xfrm>
              <a:off x="2917648" y="3007883"/>
              <a:ext cx="745032" cy="221961"/>
            </a:xfrm>
            <a:prstGeom prst="roundRect">
              <a:avLst>
                <a:gd name="adj" fmla="val 16905"/>
              </a:avLst>
            </a:prstGeom>
            <a:solidFill>
              <a:srgbClr val="FF00FF">
                <a:alpha val="10000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모서리가 둥근 직사각형 9">
              <a:extLst>
                <a:ext uri="{FF2B5EF4-FFF2-40B4-BE49-F238E27FC236}">
                  <a16:creationId xmlns:a16="http://schemas.microsoft.com/office/drawing/2014/main" id="{5688F0F1-C165-4D02-B663-011F30241A76}"/>
                </a:ext>
              </a:extLst>
            </p:cNvPr>
            <p:cNvSpPr/>
            <p:nvPr/>
          </p:nvSpPr>
          <p:spPr bwMode="auto">
            <a:xfrm>
              <a:off x="2917648" y="3908688"/>
              <a:ext cx="1374952" cy="221961"/>
            </a:xfrm>
            <a:prstGeom prst="roundRect">
              <a:avLst>
                <a:gd name="adj" fmla="val 16905"/>
              </a:avLst>
            </a:prstGeom>
            <a:solidFill>
              <a:srgbClr val="FF00FF">
                <a:alpha val="10000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모서리가 둥근 직사각형 9">
              <a:extLst>
                <a:ext uri="{FF2B5EF4-FFF2-40B4-BE49-F238E27FC236}">
                  <a16:creationId xmlns:a16="http://schemas.microsoft.com/office/drawing/2014/main" id="{A676C1FF-79DF-4043-951C-FBB55909E07B}"/>
                </a:ext>
              </a:extLst>
            </p:cNvPr>
            <p:cNvSpPr/>
            <p:nvPr/>
          </p:nvSpPr>
          <p:spPr bwMode="auto">
            <a:xfrm>
              <a:off x="2917648" y="4491327"/>
              <a:ext cx="1319072" cy="221961"/>
            </a:xfrm>
            <a:prstGeom prst="roundRect">
              <a:avLst>
                <a:gd name="adj" fmla="val 16905"/>
              </a:avLst>
            </a:prstGeom>
            <a:solidFill>
              <a:srgbClr val="FF00FF">
                <a:alpha val="10000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모서리가 둥근 직사각형 9">
              <a:extLst>
                <a:ext uri="{FF2B5EF4-FFF2-40B4-BE49-F238E27FC236}">
                  <a16:creationId xmlns:a16="http://schemas.microsoft.com/office/drawing/2014/main" id="{2A0AA5D4-7B85-4EC0-BE28-400B08C2F999}"/>
                </a:ext>
              </a:extLst>
            </p:cNvPr>
            <p:cNvSpPr/>
            <p:nvPr/>
          </p:nvSpPr>
          <p:spPr bwMode="auto">
            <a:xfrm>
              <a:off x="2917648" y="4188939"/>
              <a:ext cx="2436672" cy="221961"/>
            </a:xfrm>
            <a:prstGeom prst="roundRect">
              <a:avLst>
                <a:gd name="adj" fmla="val 16905"/>
              </a:avLst>
            </a:prstGeom>
            <a:solidFill>
              <a:srgbClr val="FF00FF">
                <a:alpha val="10000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모서리가 둥근 직사각형 9">
              <a:extLst>
                <a:ext uri="{FF2B5EF4-FFF2-40B4-BE49-F238E27FC236}">
                  <a16:creationId xmlns:a16="http://schemas.microsoft.com/office/drawing/2014/main" id="{F63B217C-9899-4BD5-9880-558D65E4384A}"/>
                </a:ext>
              </a:extLst>
            </p:cNvPr>
            <p:cNvSpPr/>
            <p:nvPr/>
          </p:nvSpPr>
          <p:spPr bwMode="auto">
            <a:xfrm>
              <a:off x="2917648" y="5651979"/>
              <a:ext cx="973632" cy="221961"/>
            </a:xfrm>
            <a:prstGeom prst="roundRect">
              <a:avLst>
                <a:gd name="adj" fmla="val 16905"/>
              </a:avLst>
            </a:prstGeom>
            <a:solidFill>
              <a:srgbClr val="FF00FF">
                <a:alpha val="10000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모서리가 둥근 직사각형 9">
              <a:extLst>
                <a:ext uri="{FF2B5EF4-FFF2-40B4-BE49-F238E27FC236}">
                  <a16:creationId xmlns:a16="http://schemas.microsoft.com/office/drawing/2014/main" id="{70394F4B-07A3-498F-824C-0C39AA116ACC}"/>
                </a:ext>
              </a:extLst>
            </p:cNvPr>
            <p:cNvSpPr/>
            <p:nvPr/>
          </p:nvSpPr>
          <p:spPr bwMode="auto">
            <a:xfrm>
              <a:off x="2917648" y="5942863"/>
              <a:ext cx="1522272" cy="221961"/>
            </a:xfrm>
            <a:prstGeom prst="roundRect">
              <a:avLst>
                <a:gd name="adj" fmla="val 16905"/>
              </a:avLst>
            </a:prstGeom>
            <a:solidFill>
              <a:srgbClr val="FF00FF">
                <a:alpha val="10000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모서리가 둥근 직사각형 9">
              <a:extLst>
                <a:ext uri="{FF2B5EF4-FFF2-40B4-BE49-F238E27FC236}">
                  <a16:creationId xmlns:a16="http://schemas.microsoft.com/office/drawing/2014/main" id="{8066C4B1-21F7-4866-896D-9C1080B48FCC}"/>
                </a:ext>
              </a:extLst>
            </p:cNvPr>
            <p:cNvSpPr/>
            <p:nvPr/>
          </p:nvSpPr>
          <p:spPr bwMode="auto">
            <a:xfrm>
              <a:off x="2917648" y="6243282"/>
              <a:ext cx="1374952" cy="221961"/>
            </a:xfrm>
            <a:prstGeom prst="roundRect">
              <a:avLst>
                <a:gd name="adj" fmla="val 16905"/>
              </a:avLst>
            </a:prstGeom>
            <a:solidFill>
              <a:srgbClr val="FF00FF">
                <a:alpha val="10000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2118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9A5FB-D5C6-4FAE-8D79-B4AEC0AD9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프로젝트생성 </a:t>
            </a:r>
            <a:r>
              <a:rPr lang="en-US" altLang="ko-KR" dirty="0"/>
              <a:t>: “</a:t>
            </a:r>
            <a:r>
              <a:rPr lang="en-US" altLang="ko-KR" dirty="0">
                <a:solidFill>
                  <a:srgbClr val="FF00FF"/>
                </a:solidFill>
              </a:rPr>
              <a:t>Chap4_18</a:t>
            </a:r>
            <a:r>
              <a:rPr lang="en-US" altLang="ko-KR" dirty="0"/>
              <a:t>”</a:t>
            </a:r>
            <a:r>
              <a:rPr lang="en-US" altLang="ko-KR" dirty="0">
                <a:sym typeface="Wingdings" pitchFamily="2" charset="2"/>
              </a:rPr>
              <a:t> XML </a:t>
            </a:r>
            <a:r>
              <a:rPr lang="ko-KR" altLang="en-US" dirty="0">
                <a:sym typeface="Wingdings" pitchFamily="2" charset="2"/>
              </a:rPr>
              <a:t>소스작성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B17BE4-31D2-4401-B081-5943DCB45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07" y="1048219"/>
            <a:ext cx="8366385" cy="55199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D6041FC-6605-4B70-B5B1-E227FB1E78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454" y="100771"/>
            <a:ext cx="572056" cy="5720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5EEAAE-FA70-4EB2-8ADC-03C89A1E76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510" y="2248206"/>
            <a:ext cx="2430000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74680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315BAC-25EA-4344-93DC-0EC1B4D31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 </a:t>
            </a:r>
            <a:r>
              <a:rPr lang="en-US" altLang="ko-KR" dirty="0">
                <a:solidFill>
                  <a:srgbClr val="FF00FF"/>
                </a:solidFill>
              </a:rPr>
              <a:t>Chap4_18</a:t>
            </a:r>
            <a:r>
              <a:rPr lang="en-US" altLang="ko-KR" dirty="0"/>
              <a:t>”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en-US" altLang="ko-KR" dirty="0">
                <a:solidFill>
                  <a:srgbClr val="0070C0"/>
                </a:solidFill>
                <a:sym typeface="Wingdings" pitchFamily="2" charset="2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</a:t>
            </a:r>
            <a:r>
              <a:rPr lang="ko-KR" altLang="en-US" dirty="0">
                <a:solidFill>
                  <a:srgbClr val="0070C0"/>
                </a:solidFill>
                <a:sym typeface="Wingdings" pitchFamily="2" charset="2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소스작성</a:t>
            </a:r>
            <a:endParaRPr lang="ko-KR" altLang="en-US" dirty="0">
              <a:solidFill>
                <a:srgbClr val="0070C0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F0475EB-0251-40AE-B5FC-8EE576890EF9}"/>
              </a:ext>
            </a:extLst>
          </p:cNvPr>
          <p:cNvGrpSpPr/>
          <p:nvPr/>
        </p:nvGrpSpPr>
        <p:grpSpPr>
          <a:xfrm>
            <a:off x="314325" y="1096090"/>
            <a:ext cx="8524874" cy="5472116"/>
            <a:chOff x="314325" y="1230565"/>
            <a:chExt cx="8524874" cy="533764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61AAA67-0E24-48E1-A936-109C10A83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4325" y="1230565"/>
              <a:ext cx="8524874" cy="53376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설명선: 굽은 이중선(테두리 없음) 6">
              <a:extLst>
                <a:ext uri="{FF2B5EF4-FFF2-40B4-BE49-F238E27FC236}">
                  <a16:creationId xmlns:a16="http://schemas.microsoft.com/office/drawing/2014/main" id="{E95BFD69-FDEE-4FB3-B398-9966DA44A656}"/>
                </a:ext>
              </a:extLst>
            </p:cNvPr>
            <p:cNvSpPr/>
            <p:nvPr/>
          </p:nvSpPr>
          <p:spPr bwMode="auto">
            <a:xfrm>
              <a:off x="4939553" y="1425387"/>
              <a:ext cx="2133600" cy="708211"/>
            </a:xfrm>
            <a:prstGeom prst="callout3">
              <a:avLst>
                <a:gd name="adj1" fmla="val 48358"/>
                <a:gd name="adj2" fmla="val -596"/>
                <a:gd name="adj3" fmla="val 77290"/>
                <a:gd name="adj4" fmla="val -44349"/>
                <a:gd name="adj5" fmla="val 82478"/>
                <a:gd name="adj6" fmla="val -77750"/>
                <a:gd name="adj7" fmla="val 84844"/>
                <a:gd name="adj8" fmla="val -107803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285750" marR="0" indent="-285750" algn="l" defTabSz="914400" rtl="0" eaLnBrk="1" fontAlgn="base" latinLnBrk="0" hangingPunct="1"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</a:pPr>
              <a:r>
                <a:rPr kumimoji="0" lang="en-US" altLang="ko-K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import</a:t>
              </a:r>
              <a:r>
                <a:rPr kumimoji="0" lang="ko-KR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는 </a:t>
              </a:r>
              <a:endPara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  <a:p>
              <a:pPr marL="0" marR="0" indent="0" algn="l" defTabSz="914400" rtl="0" eaLnBrk="1" fontAlgn="base" latinLnBrk="0" hangingPunct="1"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   - C</a:t>
              </a:r>
              <a:r>
                <a:rPr lang="en-US" altLang="ko-KR" sz="1400" dirty="0">
                  <a:solidFill>
                    <a:schemeClr val="tx1"/>
                  </a:solidFill>
                  <a:latin typeface="Arial" charset="0"/>
                </a:rPr>
                <a:t>lass</a:t>
              </a:r>
              <a:r>
                <a:rPr lang="ko-KR" altLang="en-US" sz="1400" dirty="0">
                  <a:solidFill>
                    <a:schemeClr val="tx1"/>
                  </a:solidFill>
                  <a:latin typeface="Arial" charset="0"/>
                </a:rPr>
                <a:t>에</a:t>
              </a:r>
              <a:r>
                <a:rPr lang="en-US" altLang="ko-KR" sz="1400" dirty="0">
                  <a:solidFill>
                    <a:schemeClr val="tx1"/>
                  </a:solidFill>
                  <a:latin typeface="Arial" charset="0"/>
                </a:rPr>
                <a:t> </a:t>
              </a:r>
              <a:r>
                <a:rPr lang="ko-KR" altLang="en-US" sz="1400" u="sng" dirty="0" err="1">
                  <a:solidFill>
                    <a:srgbClr val="FF0000"/>
                  </a:solidFill>
                  <a:latin typeface="Arial" charset="0"/>
                </a:rPr>
                <a:t>빨간줄</a:t>
              </a:r>
              <a:r>
                <a:rPr lang="ko-KR" altLang="en-US" sz="1400" dirty="0">
                  <a:solidFill>
                    <a:schemeClr val="bg1"/>
                  </a:solidFill>
                  <a:latin typeface="Arial" charset="0"/>
                </a:rPr>
                <a:t> </a:t>
              </a:r>
              <a:r>
                <a:rPr lang="ko-KR" altLang="en-US" sz="1400" dirty="0">
                  <a:solidFill>
                    <a:schemeClr val="tx1"/>
                  </a:solidFill>
                  <a:latin typeface="Arial" charset="0"/>
                </a:rPr>
                <a:t>뜨면</a:t>
              </a:r>
              <a:endParaRPr lang="en-US" altLang="ko-KR" sz="1400" dirty="0">
                <a:solidFill>
                  <a:schemeClr val="tx1"/>
                </a:solidFill>
                <a:latin typeface="Arial" charset="0"/>
              </a:endParaRPr>
            </a:p>
            <a:p>
              <a:pPr marL="0" marR="0" indent="0" algn="l" defTabSz="914400" rtl="0" eaLnBrk="1" fontAlgn="base" latinLnBrk="0" hangingPunct="1"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400" dirty="0">
                  <a:solidFill>
                    <a:schemeClr val="bg1"/>
                  </a:solidFill>
                  <a:latin typeface="Arial" charset="0"/>
                </a:rPr>
                <a:t>     </a:t>
              </a:r>
              <a:r>
                <a:rPr lang="en-US" altLang="ko-KR" sz="1600" dirty="0">
                  <a:solidFill>
                    <a:srgbClr val="FF0000"/>
                  </a:solidFill>
                  <a:latin typeface="Arial" charset="0"/>
                </a:rPr>
                <a:t>&lt;alt + enter&gt;</a:t>
              </a:r>
              <a:r>
                <a:rPr kumimoji="0" lang="en-US" altLang="ko-KR" sz="16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</a:rPr>
                <a:t> </a:t>
              </a:r>
              <a:endPara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3" name="Picture 2" descr="과음하면 뱅뱅뱅!ver.움직이는 이모티콘GIF &amp; 스티커용PNG_비오는 금욜오후 한잔 생각 나시죠? 불금이쟎아요~ : 네이버 블로그">
            <a:extLst>
              <a:ext uri="{FF2B5EF4-FFF2-40B4-BE49-F238E27FC236}">
                <a16:creationId xmlns:a16="http://schemas.microsoft.com/office/drawing/2014/main" id="{CE6B0C62-33DA-4117-B661-DB8447CF800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425" y="113654"/>
            <a:ext cx="704967" cy="70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58DA322-7A7A-4E01-89F3-BF1212E74F65}"/>
              </a:ext>
            </a:extLst>
          </p:cNvPr>
          <p:cNvSpPr/>
          <p:nvPr/>
        </p:nvSpPr>
        <p:spPr bwMode="auto">
          <a:xfrm>
            <a:off x="2040712" y="3745120"/>
            <a:ext cx="5280584" cy="619616"/>
          </a:xfrm>
          <a:prstGeom prst="rect">
            <a:avLst/>
          </a:prstGeom>
          <a:solidFill>
            <a:srgbClr val="00FFFF">
              <a:alpha val="15000"/>
            </a:srgbClr>
          </a:solidFill>
          <a:ln w="3175" cap="flat" cmpd="sng" algn="ctr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52332CE-62A3-42BB-941F-F2A18D1FC43C}"/>
              </a:ext>
            </a:extLst>
          </p:cNvPr>
          <p:cNvSpPr/>
          <p:nvPr/>
        </p:nvSpPr>
        <p:spPr bwMode="auto">
          <a:xfrm>
            <a:off x="2040712" y="4537047"/>
            <a:ext cx="3342056" cy="419001"/>
          </a:xfrm>
          <a:prstGeom prst="rect">
            <a:avLst/>
          </a:prstGeom>
          <a:solidFill>
            <a:srgbClr val="00FFFF">
              <a:alpha val="15000"/>
            </a:srgbClr>
          </a:solidFill>
          <a:ln w="3175" cap="flat" cmpd="sng" algn="ctr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327724-3055-4CA5-B7B7-A07CEE559E6B}"/>
              </a:ext>
            </a:extLst>
          </p:cNvPr>
          <p:cNvSpPr/>
          <p:nvPr/>
        </p:nvSpPr>
        <p:spPr bwMode="auto">
          <a:xfrm>
            <a:off x="2040712" y="5149275"/>
            <a:ext cx="6743624" cy="419001"/>
          </a:xfrm>
          <a:prstGeom prst="rect">
            <a:avLst/>
          </a:prstGeom>
          <a:solidFill>
            <a:srgbClr val="00FFFF">
              <a:alpha val="15000"/>
            </a:srgbClr>
          </a:solidFill>
          <a:ln w="3175" cap="flat" cmpd="sng" algn="ctr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63DF62-8315-452D-B9D4-2D8B31C0C3C9}"/>
              </a:ext>
            </a:extLst>
          </p:cNvPr>
          <p:cNvSpPr/>
          <p:nvPr/>
        </p:nvSpPr>
        <p:spPr bwMode="auto">
          <a:xfrm>
            <a:off x="2040712" y="5736038"/>
            <a:ext cx="3451784" cy="419001"/>
          </a:xfrm>
          <a:prstGeom prst="rect">
            <a:avLst/>
          </a:prstGeom>
          <a:solidFill>
            <a:srgbClr val="00FFFF">
              <a:alpha val="15000"/>
            </a:srgbClr>
          </a:solidFill>
          <a:ln w="3175" cap="flat" cmpd="sng" algn="ctr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63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4BB410-5F97-4C1E-92D4-2095F2363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실행결과 비교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en-US" altLang="ko-KR" dirty="0">
                <a:solidFill>
                  <a:srgbClr val="0066FF"/>
                </a:solidFill>
                <a:sym typeface="Wingdings" pitchFamily="2" charset="2"/>
              </a:rPr>
              <a:t>XML </a:t>
            </a:r>
            <a:r>
              <a:rPr lang="ko-KR" altLang="en-US" dirty="0">
                <a:solidFill>
                  <a:srgbClr val="0066FF"/>
                </a:solidFill>
                <a:sym typeface="Wingdings" pitchFamily="2" charset="2"/>
              </a:rPr>
              <a:t>디자인 </a:t>
            </a:r>
            <a:r>
              <a:rPr lang="en-US" altLang="ko-KR" dirty="0">
                <a:sym typeface="Wingdings" pitchFamily="2" charset="2"/>
              </a:rPr>
              <a:t>: </a:t>
            </a:r>
            <a:r>
              <a:rPr lang="en-US" altLang="ko-KR" dirty="0">
                <a:solidFill>
                  <a:srgbClr val="0066FF"/>
                </a:solidFill>
                <a:sym typeface="Wingdings" pitchFamily="2" charset="2"/>
              </a:rPr>
              <a:t>AVD </a:t>
            </a:r>
            <a:r>
              <a:rPr lang="ko-KR" altLang="en-US" dirty="0">
                <a:solidFill>
                  <a:srgbClr val="0066FF"/>
                </a:solidFill>
                <a:sym typeface="Wingdings" pitchFamily="2" charset="2"/>
              </a:rPr>
              <a:t>화면</a:t>
            </a:r>
            <a:r>
              <a:rPr lang="ko-KR" altLang="en-US" dirty="0">
                <a:solidFill>
                  <a:srgbClr val="0066FF"/>
                </a:solidFill>
              </a:rPr>
              <a:t> </a:t>
            </a:r>
            <a:endParaRPr lang="ko-KR" altLang="en-US" dirty="0"/>
          </a:p>
        </p:txBody>
      </p:sp>
      <p:sp>
        <p:nvSpPr>
          <p:cNvPr id="12" name="내용 개체 틀 7">
            <a:extLst>
              <a:ext uri="{FF2B5EF4-FFF2-40B4-BE49-F238E27FC236}">
                <a16:creationId xmlns:a16="http://schemas.microsoft.com/office/drawing/2014/main" id="{00449744-92CD-46F8-957A-379CCE08F2E3}"/>
              </a:ext>
            </a:extLst>
          </p:cNvPr>
          <p:cNvSpPr txBox="1">
            <a:spLocks/>
          </p:cNvSpPr>
          <p:nvPr/>
        </p:nvSpPr>
        <p:spPr bwMode="auto">
          <a:xfrm>
            <a:off x="626970" y="1489075"/>
            <a:ext cx="2940984" cy="384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0"/>
              </a:spcBef>
              <a:spcAft>
                <a:spcPct val="4000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44500" indent="-261938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720725" indent="-274638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altLang="ko-KR" kern="0"/>
              <a:t>XML </a:t>
            </a:r>
            <a:r>
              <a:rPr lang="ko-KR" altLang="en-US" kern="0"/>
              <a:t>소스</a:t>
            </a:r>
            <a:r>
              <a:rPr lang="en-US" altLang="ko-KR" kern="0"/>
              <a:t> </a:t>
            </a:r>
            <a:r>
              <a:rPr lang="ko-KR" altLang="en-US" kern="0"/>
              <a:t>작성 후 실행</a:t>
            </a:r>
            <a:endParaRPr lang="ko-KR" altLang="en-US" kern="0" dirty="0"/>
          </a:p>
        </p:txBody>
      </p:sp>
      <p:sp>
        <p:nvSpPr>
          <p:cNvPr id="17" name="내용 개체 틀 8">
            <a:extLst>
              <a:ext uri="{FF2B5EF4-FFF2-40B4-BE49-F238E27FC236}">
                <a16:creationId xmlns:a16="http://schemas.microsoft.com/office/drawing/2014/main" id="{B9892C17-D809-41C4-8306-8DAA68B7B129}"/>
              </a:ext>
            </a:extLst>
          </p:cNvPr>
          <p:cNvSpPr txBox="1">
            <a:spLocks/>
          </p:cNvSpPr>
          <p:nvPr/>
        </p:nvSpPr>
        <p:spPr bwMode="auto">
          <a:xfrm>
            <a:off x="5169094" y="1483877"/>
            <a:ext cx="2940984" cy="384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0"/>
              </a:spcBef>
              <a:spcAft>
                <a:spcPct val="4000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44500" indent="-261938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720725" indent="-274638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altLang="ko-KR" kern="0"/>
              <a:t>Java </a:t>
            </a:r>
            <a:r>
              <a:rPr lang="ko-KR" altLang="en-US" kern="0"/>
              <a:t>소스</a:t>
            </a:r>
            <a:r>
              <a:rPr lang="en-US" altLang="ko-KR" kern="0"/>
              <a:t> </a:t>
            </a:r>
            <a:r>
              <a:rPr lang="ko-KR" altLang="en-US" kern="0"/>
              <a:t>작성 후 실행</a:t>
            </a:r>
            <a:endParaRPr lang="ko-KR" altLang="en-US" kern="0" dirty="0"/>
          </a:p>
        </p:txBody>
      </p:sp>
      <p:sp>
        <p:nvSpPr>
          <p:cNvPr id="21" name="오른쪽 화살표 8">
            <a:extLst>
              <a:ext uri="{FF2B5EF4-FFF2-40B4-BE49-F238E27FC236}">
                <a16:creationId xmlns:a16="http://schemas.microsoft.com/office/drawing/2014/main" id="{3C78AB60-C96E-4C95-8DA1-7481A30EB7C7}"/>
              </a:ext>
            </a:extLst>
          </p:cNvPr>
          <p:cNvSpPr/>
          <p:nvPr/>
        </p:nvSpPr>
        <p:spPr bwMode="auto">
          <a:xfrm>
            <a:off x="3719415" y="3642411"/>
            <a:ext cx="1352550" cy="984692"/>
          </a:xfrm>
          <a:prstGeom prst="rightArrow">
            <a:avLst/>
          </a:prstGeom>
          <a:solidFill>
            <a:srgbClr val="00B050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속성 변경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BCADA7-5816-44EF-933E-F2E9D042EB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586" y="1974757"/>
            <a:ext cx="2430000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7263AE2-D14E-4F87-8DB7-D62EBC5FF0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62" y="1974757"/>
            <a:ext cx="2430000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46130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뷰의</a:t>
            </a:r>
            <a:r>
              <a:rPr lang="ko-KR" altLang="en-US" dirty="0"/>
              <a:t> 개요 ▶</a:t>
            </a:r>
            <a:r>
              <a:rPr lang="ko-KR" altLang="en-US" sz="2400" dirty="0" err="1"/>
              <a:t>뷰와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뷰그룹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2501235"/>
          </a:xfrm>
        </p:spPr>
        <p:txBody>
          <a:bodyPr/>
          <a:lstStyle/>
          <a:p>
            <a:pPr marL="606425" marR="0" lvl="1" indent="-3429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en-US" altLang="ko-KR" sz="2400" b="1" i="0" u="sng" strike="noStrike" kern="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View </a:t>
            </a:r>
            <a:r>
              <a:rPr kumimoji="0" lang="ko-KR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클래스</a:t>
            </a:r>
            <a:endParaRPr kumimoji="0" lang="en-US" altLang="ko-KR" sz="1800" b="1" i="0" u="sng" strike="noStrike" kern="0" cap="none" spc="0" normalizeH="0" baseline="0" noProof="0" dirty="0">
              <a:ln>
                <a:noFill/>
              </a:ln>
              <a:solidFill>
                <a:srgbClr val="FF00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882650" marR="0" lvl="2" indent="-3429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안드로이드 화면에서 실제로 사용되는 것들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404938" lvl="4" indent="-3429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모두 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View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클래스 상속을 받음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882650" marR="0" lvl="2" indent="-3429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뷰 클래스는 다른 말로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＇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위젯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＇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이라고도 함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882650" marR="0" lvl="2" indent="-3429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다른 위젯을 담을 수 있는 위젯은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레이아웃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이라고 함 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882650" marR="0" lvl="2" indent="-3429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레이아웃은 </a:t>
            </a:r>
            <a:r>
              <a:rPr kumimoji="0" lang="en-US" altLang="ko-KR" sz="2000" b="0" i="0" u="sng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ViewGroup</a:t>
            </a:r>
            <a:r>
              <a:rPr kumimoji="0" lang="en-US" altLang="ko-KR" sz="20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ko-KR" altLang="en-US" sz="20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클래스 아래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존재 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077737" y="3429000"/>
            <a:ext cx="5370061" cy="3139206"/>
            <a:chOff x="3830129" y="3106852"/>
            <a:chExt cx="5236234" cy="342334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" r="25665" b="-41"/>
            <a:stretch/>
          </p:blipFill>
          <p:spPr>
            <a:xfrm>
              <a:off x="4428629" y="3106852"/>
              <a:ext cx="4637734" cy="342334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413" t="92813"/>
            <a:stretch/>
          </p:blipFill>
          <p:spPr>
            <a:xfrm>
              <a:off x="3830129" y="6280030"/>
              <a:ext cx="1658745" cy="2459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75962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</a:t>
            </a:r>
            <a:r>
              <a:rPr lang="ko-KR" altLang="en-US" sz="2400" dirty="0"/>
              <a:t> 버튼과 </a:t>
            </a:r>
            <a:r>
              <a:rPr lang="ko-KR" altLang="en-US" sz="2400" dirty="0" err="1"/>
              <a:t>에디트텍스트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53B2FC2-62BD-4D2C-841E-B8819DBB5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82" y="1028144"/>
            <a:ext cx="8963025" cy="973123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버튼</a:t>
            </a:r>
            <a:endParaRPr lang="en-US" altLang="ko-KR" sz="2400" b="1" dirty="0">
              <a:solidFill>
                <a:srgbClr val="FF00FF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2000" b="1" dirty="0">
                <a:solidFill>
                  <a:srgbClr val="0066FF"/>
                </a:solidFill>
                <a:latin typeface="맑은 고딕" pitchFamily="50" charset="-127"/>
                <a:ea typeface="맑은 고딕" pitchFamily="50" charset="-127"/>
              </a:rPr>
              <a:t>일반적인 버튼의 </a:t>
            </a:r>
            <a:r>
              <a:rPr lang="en-US" altLang="ko-KR" sz="2000" b="1" dirty="0">
                <a:solidFill>
                  <a:srgbClr val="0066FF"/>
                </a:solidFill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2000" b="1" dirty="0">
                <a:solidFill>
                  <a:srgbClr val="0066FF"/>
                </a:solidFill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41E33A9-7BE7-489D-AE60-73DCBF331128}"/>
              </a:ext>
            </a:extLst>
          </p:cNvPr>
          <p:cNvGrpSpPr/>
          <p:nvPr/>
        </p:nvGrpSpPr>
        <p:grpSpPr>
          <a:xfrm>
            <a:off x="989901" y="2189527"/>
            <a:ext cx="3842158" cy="973123"/>
            <a:chOff x="753292" y="2063692"/>
            <a:chExt cx="3842158" cy="97312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BFD9C3F-AE06-4F4D-AC96-16462A5208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94" t="7453" r="51641" b="9475"/>
            <a:stretch/>
          </p:blipFill>
          <p:spPr>
            <a:xfrm>
              <a:off x="753292" y="2063692"/>
              <a:ext cx="3842158" cy="973123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12E0A48-676B-4604-8CF7-96F7922BE8B3}"/>
                </a:ext>
              </a:extLst>
            </p:cNvPr>
            <p:cNvCxnSpPr/>
            <p:nvPr/>
          </p:nvCxnSpPr>
          <p:spPr bwMode="auto">
            <a:xfrm>
              <a:off x="3230088" y="2669969"/>
              <a:ext cx="748146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3" name="내용 개체 틀 6">
            <a:extLst>
              <a:ext uri="{FF2B5EF4-FFF2-40B4-BE49-F238E27FC236}">
                <a16:creationId xmlns:a16="http://schemas.microsoft.com/office/drawing/2014/main" id="{0FF08AC5-ACFD-4FFE-941A-BFD45A0E50C1}"/>
              </a:ext>
            </a:extLst>
          </p:cNvPr>
          <p:cNvSpPr txBox="1">
            <a:spLocks/>
          </p:cNvSpPr>
          <p:nvPr/>
        </p:nvSpPr>
        <p:spPr bwMode="auto">
          <a:xfrm>
            <a:off x="7031692" y="4239689"/>
            <a:ext cx="1820408" cy="968286"/>
          </a:xfrm>
          <a:prstGeom prst="star32">
            <a:avLst>
              <a:gd name="adj" fmla="val 45186"/>
            </a:avLst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rgbClr val="00FFFF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0"/>
              </a:spcBef>
              <a:spcAft>
                <a:spcPct val="4000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44500" indent="-261938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720725" indent="-274638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Font typeface="Arial" pitchFamily="34" charset="0"/>
              <a:buNone/>
            </a:pPr>
            <a:r>
              <a:rPr lang="en-US" altLang="ko-KR" sz="1800" dirty="0">
                <a:solidFill>
                  <a:schemeClr val="accent5">
                    <a:lumMod val="50000"/>
                  </a:schemeClr>
                </a:solidFill>
              </a:rPr>
              <a:t>  Java </a:t>
            </a:r>
            <a:r>
              <a:rPr lang="ko-KR" altLang="en-US" sz="1800" dirty="0">
                <a:solidFill>
                  <a:schemeClr val="accent5">
                    <a:lumMod val="50000"/>
                  </a:schemeClr>
                </a:solidFill>
              </a:rPr>
              <a:t>코드작성</a:t>
            </a:r>
            <a:endParaRPr lang="ko-KR" altLang="en-US" sz="1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726CB16-A0B1-4E61-BC6D-067677D7A191}"/>
              </a:ext>
            </a:extLst>
          </p:cNvPr>
          <p:cNvGrpSpPr/>
          <p:nvPr/>
        </p:nvGrpSpPr>
        <p:grpSpPr>
          <a:xfrm>
            <a:off x="989901" y="3322040"/>
            <a:ext cx="5983068" cy="2944536"/>
            <a:chOff x="989901" y="3322040"/>
            <a:chExt cx="5983068" cy="2944536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18CDA07-681D-4F0E-80DB-0A2B9531E6AE}"/>
                </a:ext>
              </a:extLst>
            </p:cNvPr>
            <p:cNvGrpSpPr/>
            <p:nvPr/>
          </p:nvGrpSpPr>
          <p:grpSpPr>
            <a:xfrm>
              <a:off x="989901" y="3322040"/>
              <a:ext cx="5983068" cy="2944536"/>
              <a:chOff x="639198" y="3252392"/>
              <a:chExt cx="4740324" cy="3025577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B3DC00BB-F4D2-4661-8AFD-088E9D86FA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9198" y="3252392"/>
                <a:ext cx="4740324" cy="302557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EA86CA9B-18B8-4EFC-B9DA-274FA59B4AE8}"/>
                  </a:ext>
                </a:extLst>
              </p:cNvPr>
              <p:cNvCxnSpPr/>
              <p:nvPr/>
            </p:nvCxnSpPr>
            <p:spPr bwMode="auto">
              <a:xfrm>
                <a:off x="3833750" y="4568042"/>
                <a:ext cx="595746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DCB3413-EC9F-4E3C-A3BD-41F68D1C7895}"/>
                </a:ext>
              </a:extLst>
            </p:cNvPr>
            <p:cNvSpPr/>
            <p:nvPr/>
          </p:nvSpPr>
          <p:spPr bwMode="auto">
            <a:xfrm>
              <a:off x="1283516" y="5108895"/>
              <a:ext cx="5508000" cy="216000"/>
            </a:xfrm>
            <a:prstGeom prst="rect">
              <a:avLst/>
            </a:prstGeom>
            <a:solidFill>
              <a:schemeClr val="accent5">
                <a:lumMod val="75000"/>
                <a:alpha val="29804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0E70D1F-DC66-4972-8C2C-DF782EC5E76C}"/>
                </a:ext>
              </a:extLst>
            </p:cNvPr>
            <p:cNvSpPr/>
            <p:nvPr/>
          </p:nvSpPr>
          <p:spPr bwMode="auto">
            <a:xfrm>
              <a:off x="3112159" y="5350062"/>
              <a:ext cx="1552120" cy="216000"/>
            </a:xfrm>
            <a:prstGeom prst="rect">
              <a:avLst/>
            </a:prstGeom>
            <a:solidFill>
              <a:schemeClr val="accent5">
                <a:lumMod val="75000"/>
                <a:alpha val="29804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E68C406D-35AF-4524-9A5C-03FABBBFFF3E}"/>
                  </a:ext>
                </a:extLst>
              </p14:cNvPr>
              <p14:cNvContentPartPr/>
              <p14:nvPr/>
            </p14:nvContentPartPr>
            <p14:xfrm>
              <a:off x="2235240" y="5295960"/>
              <a:ext cx="2724480" cy="2556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E68C406D-35AF-4524-9A5C-03FABBBFFF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25880" y="5286600"/>
                <a:ext cx="2743200" cy="4428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직사각형 21">
            <a:extLst>
              <a:ext uri="{FF2B5EF4-FFF2-40B4-BE49-F238E27FC236}">
                <a16:creationId xmlns:a16="http://schemas.microsoft.com/office/drawing/2014/main" id="{75C85B75-2D06-4E5E-8BEC-BCB4997A0CC1}"/>
              </a:ext>
            </a:extLst>
          </p:cNvPr>
          <p:cNvSpPr/>
          <p:nvPr/>
        </p:nvSpPr>
        <p:spPr bwMode="auto">
          <a:xfrm>
            <a:off x="1268190" y="4759259"/>
            <a:ext cx="3350369" cy="240863"/>
          </a:xfrm>
          <a:prstGeom prst="rect">
            <a:avLst/>
          </a:prstGeom>
          <a:solidFill>
            <a:srgbClr val="FF66F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11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기본 </a:t>
            </a:r>
            <a:r>
              <a:rPr lang="ko-KR" altLang="en-US" dirty="0" err="1"/>
              <a:t>위젯</a:t>
            </a:r>
            <a:r>
              <a:rPr lang="ko-KR" altLang="en-US" dirty="0"/>
              <a:t> 다루기 ▶</a:t>
            </a:r>
            <a:r>
              <a:rPr lang="ko-KR" altLang="en-US" sz="2400" dirty="0"/>
              <a:t> 버튼과 </a:t>
            </a:r>
            <a:r>
              <a:rPr lang="ko-KR" altLang="en-US" sz="2400" dirty="0" err="1"/>
              <a:t>에디트텍스트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BC92D9D-BDE2-4658-9D2B-3CD6032A4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82" y="1020331"/>
            <a:ext cx="8963025" cy="1352897"/>
          </a:xfrm>
        </p:spPr>
        <p:txBody>
          <a:bodyPr/>
          <a:lstStyle/>
          <a:p>
            <a:pPr marL="606425" lvl="1" indent="-342900"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err="1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에디트텍스트</a:t>
            </a:r>
            <a:endParaRPr lang="en-US" altLang="ko-KR" b="1" dirty="0">
              <a:solidFill>
                <a:srgbClr val="FF00FF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spcAft>
                <a:spcPts val="600"/>
              </a:spcAft>
              <a:buFont typeface="Wingdings" pitchFamily="2" charset="2"/>
              <a:buChar char="ü"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값을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입력받은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후 해당 값을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코드에 가져와서 사용하는 용도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spcAft>
                <a:spcPts val="600"/>
              </a:spcAft>
              <a:buFont typeface="Wingdings" pitchFamily="2" charset="2"/>
              <a:buChar char="v"/>
            </a:pPr>
            <a:r>
              <a:rPr lang="ko-KR" altLang="en-US" sz="2000" b="1" dirty="0">
                <a:solidFill>
                  <a:srgbClr val="0066FF"/>
                </a:solidFill>
                <a:latin typeface="맑은 고딕" pitchFamily="50" charset="-127"/>
                <a:ea typeface="맑은 고딕" pitchFamily="50" charset="-127"/>
              </a:rPr>
              <a:t>일반적인 </a:t>
            </a:r>
            <a:r>
              <a:rPr lang="ko-KR" altLang="en-US" sz="2000" b="1" dirty="0" err="1">
                <a:solidFill>
                  <a:srgbClr val="0066FF"/>
                </a:solidFill>
                <a:latin typeface="맑은 고딕" pitchFamily="50" charset="-127"/>
                <a:ea typeface="맑은 고딕" pitchFamily="50" charset="-127"/>
              </a:rPr>
              <a:t>에디트텍스트의</a:t>
            </a:r>
            <a:r>
              <a:rPr lang="ko-KR" altLang="en-US" sz="2000" b="1" dirty="0">
                <a:solidFill>
                  <a:srgbClr val="0066F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>
                <a:solidFill>
                  <a:srgbClr val="0066FF"/>
                </a:solidFill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sz="2000" b="1" dirty="0">
                <a:solidFill>
                  <a:srgbClr val="0066FF"/>
                </a:solidFill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915E4F1-AA75-479D-A54D-87B746B78299}"/>
              </a:ext>
            </a:extLst>
          </p:cNvPr>
          <p:cNvGrpSpPr/>
          <p:nvPr/>
        </p:nvGrpSpPr>
        <p:grpSpPr>
          <a:xfrm>
            <a:off x="660785" y="2373229"/>
            <a:ext cx="5049733" cy="875582"/>
            <a:chOff x="704675" y="2097246"/>
            <a:chExt cx="4827247" cy="69628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FF1BC05-5BDF-441B-AABA-D7C3AC5F67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3" t="13214" r="40095" b="7328"/>
            <a:stretch/>
          </p:blipFill>
          <p:spPr>
            <a:xfrm>
              <a:off x="704675" y="2097246"/>
              <a:ext cx="4827247" cy="696287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C2AAE13-2061-4AEB-8221-DF624FE2255C}"/>
                </a:ext>
              </a:extLst>
            </p:cNvPr>
            <p:cNvCxnSpPr/>
            <p:nvPr/>
          </p:nvCxnSpPr>
          <p:spPr bwMode="auto">
            <a:xfrm>
              <a:off x="3230088" y="2669969"/>
              <a:ext cx="926276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1C70469-A44C-46DC-82D4-87C6CCEA38DB}"/>
              </a:ext>
            </a:extLst>
          </p:cNvPr>
          <p:cNvGrpSpPr/>
          <p:nvPr/>
        </p:nvGrpSpPr>
        <p:grpSpPr>
          <a:xfrm>
            <a:off x="660785" y="3447876"/>
            <a:ext cx="7515696" cy="2827419"/>
            <a:chOff x="660785" y="3447876"/>
            <a:chExt cx="7515696" cy="282741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A68523E-92C0-4754-9F27-BCEA6D4D4661}"/>
                </a:ext>
              </a:extLst>
            </p:cNvPr>
            <p:cNvGrpSpPr/>
            <p:nvPr/>
          </p:nvGrpSpPr>
          <p:grpSpPr>
            <a:xfrm>
              <a:off x="660785" y="3447876"/>
              <a:ext cx="7515696" cy="2827419"/>
              <a:chOff x="619125" y="3052865"/>
              <a:chExt cx="7285714" cy="2628571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FA7D437D-D3EF-4B84-8240-105A73126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9125" y="3052865"/>
                <a:ext cx="7285714" cy="262857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D1EC9FC5-D09F-4BE8-A63B-8C950EB0A51A}"/>
                  </a:ext>
                </a:extLst>
              </p:cNvPr>
              <p:cNvCxnSpPr/>
              <p:nvPr/>
            </p:nvCxnSpPr>
            <p:spPr bwMode="auto">
              <a:xfrm>
                <a:off x="4605646" y="4710546"/>
                <a:ext cx="926276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F7CBA37-696F-44D0-80C0-1E5135AF1822}"/>
                </a:ext>
              </a:extLst>
            </p:cNvPr>
            <p:cNvSpPr/>
            <p:nvPr/>
          </p:nvSpPr>
          <p:spPr bwMode="auto">
            <a:xfrm>
              <a:off x="947311" y="5519239"/>
              <a:ext cx="3350369" cy="240863"/>
            </a:xfrm>
            <a:prstGeom prst="rect">
              <a:avLst/>
            </a:prstGeom>
            <a:solidFill>
              <a:srgbClr val="FF66FF">
                <a:alpha val="2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5C1DD92-9B4B-47B1-BB68-65421B0A6087}"/>
              </a:ext>
            </a:extLst>
          </p:cNvPr>
          <p:cNvGrpSpPr/>
          <p:nvPr/>
        </p:nvGrpSpPr>
        <p:grpSpPr>
          <a:xfrm>
            <a:off x="2461828" y="6014545"/>
            <a:ext cx="2880000" cy="240863"/>
            <a:chOff x="2461828" y="6014545"/>
            <a:chExt cx="2880000" cy="24086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C57B8B4-FF21-48AC-B1EB-4EEC5A0385D7}"/>
                </a:ext>
              </a:extLst>
            </p:cNvPr>
            <p:cNvSpPr/>
            <p:nvPr/>
          </p:nvSpPr>
          <p:spPr bwMode="auto">
            <a:xfrm>
              <a:off x="2461829" y="6014545"/>
              <a:ext cx="2866051" cy="240863"/>
            </a:xfrm>
            <a:prstGeom prst="rect">
              <a:avLst/>
            </a:prstGeom>
            <a:solidFill>
              <a:schemeClr val="accent5">
                <a:lumMod val="75000"/>
                <a:alpha val="29804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E32EA59-6BFE-4CBE-A6FC-11DF61984B58}"/>
                </a:ext>
              </a:extLst>
            </p:cNvPr>
            <p:cNvCxnSpPr/>
            <p:nvPr/>
          </p:nvCxnSpPr>
          <p:spPr bwMode="auto">
            <a:xfrm>
              <a:off x="2461828" y="6253966"/>
              <a:ext cx="288000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4" name="내용 개체 틀 6">
            <a:extLst>
              <a:ext uri="{FF2B5EF4-FFF2-40B4-BE49-F238E27FC236}">
                <a16:creationId xmlns:a16="http://schemas.microsoft.com/office/drawing/2014/main" id="{B9929C68-AA31-4F18-BC1A-0BF3EA5C47C8}"/>
              </a:ext>
            </a:extLst>
          </p:cNvPr>
          <p:cNvSpPr txBox="1">
            <a:spLocks/>
          </p:cNvSpPr>
          <p:nvPr/>
        </p:nvSpPr>
        <p:spPr bwMode="auto">
          <a:xfrm>
            <a:off x="6824873" y="3086884"/>
            <a:ext cx="1913637" cy="1079740"/>
          </a:xfrm>
          <a:prstGeom prst="star32">
            <a:avLst>
              <a:gd name="adj" fmla="val 45186"/>
            </a:avLst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rgbClr val="00FFFF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180975" indent="-180975" algn="l" rtl="0" eaLnBrk="0" fontAlgn="base" hangingPunct="0">
              <a:spcBef>
                <a:spcPct val="0"/>
              </a:spcBef>
              <a:spcAft>
                <a:spcPct val="4000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44500" indent="-261938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720725" indent="-274638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9874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Font typeface="Arial" pitchFamily="34" charset="0"/>
              <a:buNone/>
            </a:pPr>
            <a:r>
              <a:rPr lang="en-US" altLang="ko-KR" sz="1800" dirty="0">
                <a:solidFill>
                  <a:srgbClr val="C00000"/>
                </a:solidFill>
              </a:rPr>
              <a:t>  Java </a:t>
            </a:r>
            <a:r>
              <a:rPr lang="ko-KR" altLang="en-US" sz="1800" dirty="0">
                <a:solidFill>
                  <a:srgbClr val="C00000"/>
                </a:solidFill>
              </a:rPr>
              <a:t>코드작성</a:t>
            </a:r>
            <a:endParaRPr lang="ko-KR" altLang="en-US" sz="1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35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기본 위젯 다루기 ▶</a:t>
            </a:r>
            <a:r>
              <a:rPr lang="ko-KR" altLang="en-US" sz="2400" dirty="0"/>
              <a:t> </a:t>
            </a:r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Project4_1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BE0C24E-6D36-46A1-8388-0820F1BC4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2" y="1954635"/>
            <a:ext cx="5657727" cy="4446165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/>
              <a:t>프로젝트 생성 </a:t>
            </a:r>
            <a:r>
              <a:rPr lang="en-US" altLang="ko-KR" sz="2400" b="1" dirty="0"/>
              <a:t>: “</a:t>
            </a:r>
            <a:r>
              <a:rPr lang="en-US" altLang="ko-KR" sz="2400" b="1" dirty="0">
                <a:solidFill>
                  <a:srgbClr val="00B050"/>
                </a:solidFill>
              </a:rPr>
              <a:t>Project4_1</a:t>
            </a:r>
            <a:r>
              <a:rPr lang="en-US" altLang="ko-KR" sz="2400" b="1" dirty="0"/>
              <a:t>”</a:t>
            </a:r>
          </a:p>
          <a:p>
            <a:pPr marL="606425" lvl="1" indent="-342900">
              <a:buFont typeface="Wingdings" pitchFamily="2" charset="2"/>
              <a:buChar char="v"/>
            </a:pPr>
            <a:endParaRPr lang="en-US" altLang="ko-KR" sz="1000" b="1" dirty="0"/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/>
              <a:t>화면 디자인 및 편집</a:t>
            </a:r>
            <a:endParaRPr lang="en-US" altLang="ko-KR" sz="2400" b="1" dirty="0">
              <a:latin typeface="맑은 고딕" pitchFamily="50" charset="-127"/>
            </a:endParaRPr>
          </a:p>
          <a:p>
            <a:pPr marL="882650" lvl="2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800" b="1" dirty="0"/>
              <a:t> </a:t>
            </a:r>
            <a:r>
              <a:rPr lang="en-US" altLang="ko-KR" sz="1800" b="1" dirty="0" err="1">
                <a:solidFill>
                  <a:srgbClr val="0066FF"/>
                </a:solidFill>
              </a:rPr>
              <a:t>EditText</a:t>
            </a:r>
            <a:r>
              <a:rPr lang="en-US" altLang="ko-KR" sz="1800" b="1" dirty="0">
                <a:solidFill>
                  <a:srgbClr val="0066FF"/>
                </a:solidFill>
              </a:rPr>
              <a:t> 2</a:t>
            </a:r>
            <a:r>
              <a:rPr lang="ko-KR" altLang="en-US" sz="1800" b="1" dirty="0">
                <a:solidFill>
                  <a:srgbClr val="0066FF"/>
                </a:solidFill>
              </a:rPr>
              <a:t>개</a:t>
            </a:r>
            <a:r>
              <a:rPr lang="en-US" altLang="ko-KR" sz="1800" b="1" dirty="0"/>
              <a:t>, </a:t>
            </a:r>
            <a:r>
              <a:rPr lang="en-US" altLang="ko-KR" sz="1800" b="1" dirty="0">
                <a:solidFill>
                  <a:srgbClr val="0066FF"/>
                </a:solidFill>
              </a:rPr>
              <a:t>Button 4</a:t>
            </a:r>
            <a:r>
              <a:rPr lang="ko-KR" altLang="en-US" sz="1800" b="1" dirty="0">
                <a:solidFill>
                  <a:srgbClr val="0066FF"/>
                </a:solidFill>
              </a:rPr>
              <a:t>개</a:t>
            </a:r>
            <a:r>
              <a:rPr lang="en-US" altLang="ko-KR" sz="1800" b="1" dirty="0"/>
              <a:t>, </a:t>
            </a:r>
            <a:r>
              <a:rPr lang="en-US" altLang="ko-KR" sz="1800" b="1" dirty="0" err="1">
                <a:solidFill>
                  <a:srgbClr val="0066FF"/>
                </a:solidFill>
              </a:rPr>
              <a:t>TextView</a:t>
            </a:r>
            <a:r>
              <a:rPr lang="en-US" altLang="ko-KR" sz="1800" b="1" dirty="0">
                <a:solidFill>
                  <a:srgbClr val="0066FF"/>
                </a:solidFill>
              </a:rPr>
              <a:t> 1</a:t>
            </a:r>
            <a:r>
              <a:rPr lang="ko-KR" altLang="en-US" sz="1800" b="1" dirty="0">
                <a:solidFill>
                  <a:srgbClr val="0066FF"/>
                </a:solidFill>
              </a:rPr>
              <a:t>개</a:t>
            </a:r>
            <a:endParaRPr lang="en-US" altLang="ko-KR" sz="1800" b="1" dirty="0">
              <a:solidFill>
                <a:srgbClr val="0066FF"/>
              </a:solidFill>
            </a:endParaRPr>
          </a:p>
          <a:p>
            <a:pPr marL="882650" lvl="2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800" b="1" dirty="0"/>
              <a:t> 각 </a:t>
            </a:r>
            <a:r>
              <a:rPr lang="ko-KR" altLang="en-US" sz="1800" b="1" dirty="0" err="1"/>
              <a:t>위젯에</a:t>
            </a:r>
            <a:r>
              <a:rPr lang="ko-KR" altLang="en-US" sz="1800" b="1" dirty="0"/>
              <a:t> </a:t>
            </a:r>
            <a:r>
              <a:rPr lang="en-US" altLang="ko-KR" sz="1800" b="1" dirty="0" err="1">
                <a:solidFill>
                  <a:srgbClr val="0066FF"/>
                </a:solidFill>
              </a:rPr>
              <a:t>layout_margin</a:t>
            </a:r>
            <a:r>
              <a:rPr lang="ko-KR" altLang="en-US" sz="1800" b="1" dirty="0"/>
              <a:t>을 적절히 지정</a:t>
            </a:r>
            <a:endParaRPr lang="en-US" altLang="ko-KR" sz="1800" b="1" dirty="0"/>
          </a:p>
          <a:p>
            <a:pPr marL="882650" lvl="2" indent="-3429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800" b="1" dirty="0"/>
              <a:t> </a:t>
            </a:r>
            <a:r>
              <a:rPr lang="en-US" altLang="ko-KR" sz="1800" b="1" dirty="0" err="1">
                <a:solidFill>
                  <a:srgbClr val="0066FF"/>
                </a:solidFill>
              </a:rPr>
              <a:t>TextView</a:t>
            </a:r>
            <a:r>
              <a:rPr lang="ko-KR" altLang="en-US" sz="1800" b="1" dirty="0"/>
              <a:t>는 색상을 </a:t>
            </a:r>
            <a:r>
              <a:rPr lang="ko-KR" altLang="en-US" sz="1800" b="1" dirty="0">
                <a:solidFill>
                  <a:srgbClr val="0066FF"/>
                </a:solidFill>
              </a:rPr>
              <a:t>빨간색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글자 크기 </a:t>
            </a:r>
            <a:r>
              <a:rPr lang="en-US" altLang="ko-KR" sz="1800" b="1" dirty="0">
                <a:solidFill>
                  <a:srgbClr val="0066FF"/>
                </a:solidFill>
              </a:rPr>
              <a:t>30</a:t>
            </a:r>
          </a:p>
          <a:p>
            <a:pPr marL="882650" lvl="2" indent="-3429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800" b="1" dirty="0"/>
              <a:t> 각 </a:t>
            </a:r>
            <a:r>
              <a:rPr lang="ko-KR" altLang="en-US" sz="1800" b="1" dirty="0" err="1"/>
              <a:t>위젯의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id</a:t>
            </a:r>
          </a:p>
          <a:p>
            <a:pPr marL="539750" lvl="2" indent="0">
              <a:lnSpc>
                <a:spcPct val="150000"/>
              </a:lnSpc>
              <a:buNone/>
            </a:pPr>
            <a:r>
              <a:rPr lang="en-US" altLang="ko-KR" sz="1800" b="1" dirty="0"/>
              <a:t>     </a:t>
            </a:r>
            <a:r>
              <a:rPr lang="en-US" altLang="ko-KR" sz="1800" b="1" dirty="0">
                <a:sym typeface="Wingdings" pitchFamily="2" charset="2"/>
              </a:rPr>
              <a:t> </a:t>
            </a:r>
            <a:r>
              <a:rPr lang="en-US" altLang="ko-KR" sz="1800" b="1" dirty="0">
                <a:solidFill>
                  <a:srgbClr val="0066FF"/>
                </a:solidFill>
              </a:rPr>
              <a:t>Edit1</a:t>
            </a:r>
            <a:r>
              <a:rPr lang="en-US" altLang="ko-KR" sz="1800" b="1" dirty="0"/>
              <a:t>, </a:t>
            </a:r>
            <a:r>
              <a:rPr lang="en-US" altLang="ko-KR" sz="1800" b="1" dirty="0">
                <a:solidFill>
                  <a:srgbClr val="0066FF"/>
                </a:solidFill>
              </a:rPr>
              <a:t>Edit2</a:t>
            </a:r>
            <a:r>
              <a:rPr lang="en-US" altLang="ko-KR" sz="1800" b="1" dirty="0"/>
              <a:t>, </a:t>
            </a:r>
            <a:r>
              <a:rPr lang="en-US" altLang="ko-KR" sz="1800" b="1" dirty="0" err="1">
                <a:solidFill>
                  <a:srgbClr val="0066FF"/>
                </a:solidFill>
              </a:rPr>
              <a:t>BtnAdd</a:t>
            </a:r>
            <a:r>
              <a:rPr lang="en-US" altLang="ko-KR" sz="1800" b="1" dirty="0"/>
              <a:t>, </a:t>
            </a:r>
            <a:r>
              <a:rPr lang="en-US" altLang="ko-KR" sz="1800" b="1" dirty="0" err="1">
                <a:solidFill>
                  <a:srgbClr val="0066FF"/>
                </a:solidFill>
              </a:rPr>
              <a:t>BtnSub</a:t>
            </a:r>
            <a:r>
              <a:rPr lang="en-US" altLang="ko-KR" sz="1800" b="1" dirty="0"/>
              <a:t>, </a:t>
            </a:r>
          </a:p>
          <a:p>
            <a:pPr marL="539750" lvl="2" indent="0">
              <a:lnSpc>
                <a:spcPct val="150000"/>
              </a:lnSpc>
              <a:buNone/>
            </a:pPr>
            <a:r>
              <a:rPr lang="en-US" altLang="ko-KR" sz="1800" b="1" dirty="0"/>
              <a:t>         </a:t>
            </a:r>
            <a:r>
              <a:rPr lang="en-US" altLang="ko-KR" sz="1800" b="1" dirty="0" err="1">
                <a:solidFill>
                  <a:srgbClr val="0066FF"/>
                </a:solidFill>
              </a:rPr>
              <a:t>BtnMul</a:t>
            </a:r>
            <a:r>
              <a:rPr lang="en-US" altLang="ko-KR" sz="1800" b="1" dirty="0"/>
              <a:t>, </a:t>
            </a:r>
            <a:r>
              <a:rPr lang="en-US" altLang="ko-KR" sz="1800" b="1" dirty="0" err="1">
                <a:solidFill>
                  <a:srgbClr val="0066FF"/>
                </a:solidFill>
              </a:rPr>
              <a:t>BtnDiv</a:t>
            </a:r>
            <a:r>
              <a:rPr lang="en-US" altLang="ko-KR" sz="1800" b="1" dirty="0"/>
              <a:t>, </a:t>
            </a:r>
            <a:r>
              <a:rPr lang="en-US" altLang="ko-KR" sz="1800" b="1" dirty="0" err="1">
                <a:solidFill>
                  <a:srgbClr val="0066FF"/>
                </a:solidFill>
              </a:rPr>
              <a:t>TextResult</a:t>
            </a:r>
            <a:endParaRPr lang="en-US" altLang="ko-KR" sz="1800" b="1" dirty="0">
              <a:solidFill>
                <a:srgbClr val="0066FF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B3EC2FE-A10C-43CD-8F08-E9AE95DBDC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1" y="1159173"/>
            <a:ext cx="499943" cy="6491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EDDABD5-4AFD-40F5-9B4B-E2A591728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94" y="1188488"/>
            <a:ext cx="8210550" cy="5905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600BEC0-A66B-420E-BA51-7084EFF66A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454" y="100771"/>
            <a:ext cx="572056" cy="57205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41131B5-525E-4545-84FF-5EA5D35E24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739" y="1188488"/>
            <a:ext cx="2835000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03572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XML </a:t>
            </a:r>
            <a:r>
              <a:rPr lang="ko-KR" altLang="en-US" dirty="0"/>
              <a:t>코드 작성</a:t>
            </a:r>
            <a:r>
              <a:rPr lang="en-US" altLang="ko-KR" dirty="0"/>
              <a:t>(1/3)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3C5767-FF33-4344-B5FB-D82CCDA89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095374"/>
            <a:ext cx="8401050" cy="525163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7C957A5-DA8D-41D1-B690-0C20854FE460}"/>
              </a:ext>
            </a:extLst>
          </p:cNvPr>
          <p:cNvGrpSpPr/>
          <p:nvPr/>
        </p:nvGrpSpPr>
        <p:grpSpPr>
          <a:xfrm>
            <a:off x="1281953" y="3801035"/>
            <a:ext cx="5970495" cy="2079812"/>
            <a:chOff x="1281953" y="3801035"/>
            <a:chExt cx="5970495" cy="207981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3A504FC-6EA0-4585-AFA7-5B8ED39B6E88}"/>
                </a:ext>
              </a:extLst>
            </p:cNvPr>
            <p:cNvSpPr/>
            <p:nvPr/>
          </p:nvSpPr>
          <p:spPr bwMode="auto">
            <a:xfrm>
              <a:off x="1281953" y="3801035"/>
              <a:ext cx="2160494" cy="2079812"/>
            </a:xfrm>
            <a:prstGeom prst="rect">
              <a:avLst/>
            </a:prstGeom>
            <a:noFill/>
            <a:ln w="2857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" name="설명선: 선(테두리 및 강조선) 4">
              <a:extLst>
                <a:ext uri="{FF2B5EF4-FFF2-40B4-BE49-F238E27FC236}">
                  <a16:creationId xmlns:a16="http://schemas.microsoft.com/office/drawing/2014/main" id="{E5BEA97E-FF28-4469-92CB-4CA449AE4621}"/>
                </a:ext>
              </a:extLst>
            </p:cNvPr>
            <p:cNvSpPr/>
            <p:nvPr/>
          </p:nvSpPr>
          <p:spPr bwMode="auto">
            <a:xfrm>
              <a:off x="4572000" y="4195482"/>
              <a:ext cx="2680448" cy="1111624"/>
            </a:xfrm>
            <a:prstGeom prst="accentBorderCallout1">
              <a:avLst>
                <a:gd name="adj1" fmla="val 18750"/>
                <a:gd name="adj2" fmla="val -8333"/>
                <a:gd name="adj3" fmla="val 60777"/>
                <a:gd name="adj4" fmla="val -40972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5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600" dirty="0"/>
                <a:t>뒤 페이지 소스를 참조해서 </a:t>
              </a:r>
              <a:endParaRPr lang="en-US" altLang="ko-KR" sz="1600" dirty="0"/>
            </a:p>
            <a:p>
              <a:pPr marL="0" marR="0" indent="0" algn="l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600" dirty="0"/>
                <a:t>작성하세요</a:t>
              </a:r>
              <a:endPara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802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XML </a:t>
            </a:r>
            <a:r>
              <a:rPr lang="ko-KR" altLang="en-US" dirty="0"/>
              <a:t>코드 작성</a:t>
            </a:r>
            <a:r>
              <a:rPr lang="en-US" altLang="ko-KR" dirty="0"/>
              <a:t>(2/3)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6BB50C-2313-4FC1-A6B0-736627A6F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35" y="1091331"/>
            <a:ext cx="7314359" cy="54768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012307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5AF0EA-05D4-4499-AFC0-8437EF84D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XML </a:t>
            </a:r>
            <a:r>
              <a:rPr lang="ko-KR" altLang="en-US" dirty="0"/>
              <a:t>코드 작성</a:t>
            </a:r>
            <a:r>
              <a:rPr lang="en-US" altLang="ko-KR" dirty="0"/>
              <a:t>(3/3)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207DB3-A0EF-4C40-ABC6-90C014C15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597" y="1116667"/>
            <a:ext cx="6700838" cy="52767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943278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코드</a:t>
            </a:r>
            <a:r>
              <a:rPr lang="en-US" altLang="ko-KR" b="1" dirty="0"/>
              <a:t> </a:t>
            </a:r>
            <a:r>
              <a:rPr lang="ko-KR" altLang="en-US" b="1" dirty="0"/>
              <a:t>작성</a:t>
            </a:r>
            <a:r>
              <a:rPr lang="en-US" altLang="ko-KR" b="1" dirty="0"/>
              <a:t>(1/4) </a:t>
            </a:r>
            <a:r>
              <a:rPr lang="en-US" altLang="ko-KR" b="1" dirty="0">
                <a:sym typeface="Wingdings" pitchFamily="2" charset="2"/>
              </a:rPr>
              <a:t> </a:t>
            </a:r>
            <a:r>
              <a:rPr lang="ko-KR" altLang="en-US" b="1" dirty="0">
                <a:solidFill>
                  <a:srgbClr val="0066FF"/>
                </a:solidFill>
                <a:sym typeface="Wingdings" pitchFamily="2" charset="2"/>
              </a:rPr>
              <a:t>변수 선언</a:t>
            </a:r>
            <a:endParaRPr lang="ko-KR" altLang="en-US" sz="2400" dirty="0">
              <a:solidFill>
                <a:srgbClr val="0066FF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2012" y="977901"/>
            <a:ext cx="8811988" cy="647700"/>
          </a:xfrm>
        </p:spPr>
        <p:txBody>
          <a:bodyPr/>
          <a:lstStyle/>
          <a:p>
            <a:pPr marL="606425" lvl="1" indent="-342900">
              <a:spcAft>
                <a:spcPts val="600"/>
              </a:spcAft>
              <a:buFont typeface="Wingdings" pitchFamily="2" charset="2"/>
              <a:buChar char="v"/>
            </a:pPr>
            <a:r>
              <a:rPr lang="ko-KR" altLang="en-US" sz="1600" b="1" dirty="0" err="1"/>
              <a:t>위젯</a:t>
            </a:r>
            <a:r>
              <a:rPr lang="ko-KR" altLang="en-US" sz="1600" b="1" dirty="0"/>
              <a:t> 변수 선언 </a:t>
            </a:r>
            <a:r>
              <a:rPr lang="en-US" altLang="ko-KR" sz="1600" b="1" dirty="0"/>
              <a:t>: 7</a:t>
            </a:r>
            <a:r>
              <a:rPr lang="ko-KR" altLang="en-US" sz="1600" b="1" dirty="0"/>
              <a:t>개</a:t>
            </a:r>
            <a:endParaRPr lang="en-US" altLang="ko-KR" sz="1600" b="1" dirty="0"/>
          </a:p>
          <a:p>
            <a:pPr marL="606425" lvl="1" indent="-342900">
              <a:spcAft>
                <a:spcPts val="600"/>
              </a:spcAft>
              <a:buFont typeface="Wingdings" pitchFamily="2" charset="2"/>
              <a:buChar char="v"/>
            </a:pPr>
            <a:r>
              <a:rPr lang="ko-KR" altLang="en-US" sz="1600" b="1" dirty="0"/>
              <a:t>기타 변수 선언 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문자열 변수 </a:t>
            </a:r>
            <a:r>
              <a:rPr lang="en-US" altLang="ko-KR" sz="1600" b="1" dirty="0"/>
              <a:t>2</a:t>
            </a:r>
            <a:r>
              <a:rPr lang="ko-KR" altLang="en-US" sz="1600" b="1" dirty="0"/>
              <a:t>개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정수 변수 </a:t>
            </a:r>
            <a:r>
              <a:rPr lang="en-US" altLang="ko-KR" sz="1600" b="1" dirty="0"/>
              <a:t>1</a:t>
            </a:r>
            <a:r>
              <a:rPr lang="ko-KR" altLang="en-US" sz="1600" b="1" dirty="0"/>
              <a:t>개</a:t>
            </a:r>
            <a:endParaRPr lang="en-US" altLang="ko-KR" sz="16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CE0D38-3FA2-4F06-B5BE-8CE426E8C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36" y="1662134"/>
            <a:ext cx="8153344" cy="4867275"/>
          </a:xfrm>
          <a:prstGeom prst="rect">
            <a:avLst/>
          </a:prstGeom>
          <a:solidFill>
            <a:srgbClr val="FFFF00">
              <a:alpha val="5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sp>
        <p:nvSpPr>
          <p:cNvPr id="8" name="직사각형 7"/>
          <p:cNvSpPr/>
          <p:nvPr/>
        </p:nvSpPr>
        <p:spPr bwMode="auto">
          <a:xfrm>
            <a:off x="1710938" y="4454212"/>
            <a:ext cx="2487725" cy="468000"/>
          </a:xfrm>
          <a:prstGeom prst="rect">
            <a:avLst/>
          </a:prstGeom>
          <a:solidFill>
            <a:srgbClr val="FFFF00">
              <a:alpha val="5000"/>
            </a:srgbClr>
          </a:solidFill>
          <a:ln w="2857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F0D3BB-A7AE-4A8F-9750-00F93F1F1855}"/>
              </a:ext>
            </a:extLst>
          </p:cNvPr>
          <p:cNvSpPr/>
          <p:nvPr/>
        </p:nvSpPr>
        <p:spPr bwMode="auto">
          <a:xfrm>
            <a:off x="1710938" y="3314271"/>
            <a:ext cx="4975451" cy="720000"/>
          </a:xfrm>
          <a:prstGeom prst="rect">
            <a:avLst/>
          </a:prstGeom>
          <a:solidFill>
            <a:srgbClr val="FFFF00">
              <a:alpha val="5000"/>
            </a:srgbClr>
          </a:solidFill>
          <a:ln w="2857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4451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코드</a:t>
            </a:r>
            <a:r>
              <a:rPr lang="en-US" altLang="ko-KR" b="1" dirty="0"/>
              <a:t> </a:t>
            </a:r>
            <a:r>
              <a:rPr lang="ko-KR" altLang="en-US" b="1" dirty="0"/>
              <a:t>작성</a:t>
            </a:r>
            <a:r>
              <a:rPr lang="en-US" altLang="ko-KR" b="1" dirty="0"/>
              <a:t>(2/4) </a:t>
            </a:r>
            <a:r>
              <a:rPr lang="en-US" altLang="ko-KR" b="1" dirty="0">
                <a:sym typeface="Wingdings" pitchFamily="2" charset="2"/>
              </a:rPr>
              <a:t> </a:t>
            </a:r>
            <a:r>
              <a:rPr lang="ko-KR" altLang="en-US" b="1" dirty="0">
                <a:solidFill>
                  <a:srgbClr val="0066FF"/>
                </a:solidFill>
                <a:sym typeface="Wingdings" pitchFamily="2" charset="2"/>
              </a:rPr>
              <a:t>변수에</a:t>
            </a:r>
            <a:r>
              <a:rPr lang="en-US" altLang="ko-KR" b="1" dirty="0">
                <a:solidFill>
                  <a:srgbClr val="0066FF"/>
                </a:solidFill>
                <a:sym typeface="Wingdings" pitchFamily="2" charset="2"/>
              </a:rPr>
              <a:t> </a:t>
            </a:r>
            <a:r>
              <a:rPr lang="ko-KR" altLang="en-US" b="1" dirty="0">
                <a:solidFill>
                  <a:srgbClr val="0066FF"/>
                </a:solidFill>
                <a:sym typeface="Wingdings" pitchFamily="2" charset="2"/>
              </a:rPr>
              <a:t>해당 </a:t>
            </a:r>
            <a:r>
              <a:rPr lang="en-US" altLang="ko-KR" b="1" dirty="0">
                <a:solidFill>
                  <a:srgbClr val="0066FF"/>
                </a:solidFill>
                <a:sym typeface="Wingdings" pitchFamily="2" charset="2"/>
              </a:rPr>
              <a:t>id </a:t>
            </a:r>
            <a:r>
              <a:rPr lang="ko-KR" altLang="en-US" b="1" dirty="0">
                <a:solidFill>
                  <a:srgbClr val="0066FF"/>
                </a:solidFill>
                <a:sym typeface="Wingdings" pitchFamily="2" charset="2"/>
              </a:rPr>
              <a:t>값 대입하기</a:t>
            </a:r>
            <a:endParaRPr lang="ko-KR" altLang="en-US" sz="2400" dirty="0">
              <a:solidFill>
                <a:srgbClr val="0066FF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E29046-264E-4634-9404-AE2BF32E9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48" y="1360698"/>
            <a:ext cx="8059238" cy="48369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46401F6-DA05-4756-97DB-5C3D4F2380A5}"/>
              </a:ext>
            </a:extLst>
          </p:cNvPr>
          <p:cNvSpPr/>
          <p:nvPr/>
        </p:nvSpPr>
        <p:spPr bwMode="auto">
          <a:xfrm>
            <a:off x="2165114" y="2639343"/>
            <a:ext cx="6401837" cy="3337752"/>
          </a:xfrm>
          <a:prstGeom prst="rect">
            <a:avLst/>
          </a:prstGeom>
          <a:solidFill>
            <a:srgbClr val="FFFF00">
              <a:alpha val="5000"/>
            </a:srgbClr>
          </a:solidFill>
          <a:ln w="2857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830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코드</a:t>
            </a:r>
            <a:r>
              <a:rPr lang="en-US" altLang="ko-KR" b="1" dirty="0"/>
              <a:t> </a:t>
            </a:r>
            <a:r>
              <a:rPr lang="ko-KR" altLang="en-US" b="1" dirty="0"/>
              <a:t>작성</a:t>
            </a:r>
            <a:r>
              <a:rPr lang="en-US" altLang="ko-KR" b="1" dirty="0"/>
              <a:t>(3/4) </a:t>
            </a:r>
            <a:r>
              <a:rPr lang="en-US" altLang="ko-KR" b="1" dirty="0">
                <a:sym typeface="Wingdings" pitchFamily="2" charset="2"/>
              </a:rPr>
              <a:t></a:t>
            </a:r>
            <a:r>
              <a:rPr lang="en-US" altLang="ko-KR" b="1" dirty="0">
                <a:solidFill>
                  <a:srgbClr val="0066FF"/>
                </a:solidFill>
                <a:sym typeface="Wingdings" pitchFamily="2" charset="2"/>
              </a:rPr>
              <a:t>“</a:t>
            </a:r>
            <a:r>
              <a:rPr lang="ko-KR" altLang="en-US" b="1" dirty="0">
                <a:solidFill>
                  <a:srgbClr val="0066FF"/>
                </a:solidFill>
                <a:sym typeface="Wingdings" pitchFamily="2" charset="2"/>
              </a:rPr>
              <a:t>덧셈</a:t>
            </a:r>
            <a:r>
              <a:rPr lang="en-US" altLang="ko-KR" b="1" dirty="0">
                <a:solidFill>
                  <a:srgbClr val="0066FF"/>
                </a:solidFill>
                <a:sym typeface="Wingdings" pitchFamily="2" charset="2"/>
              </a:rPr>
              <a:t>”</a:t>
            </a:r>
            <a:r>
              <a:rPr lang="ko-KR" altLang="en-US" b="1" dirty="0">
                <a:solidFill>
                  <a:srgbClr val="0066FF"/>
                </a:solidFill>
                <a:sym typeface="Wingdings" pitchFamily="2" charset="2"/>
              </a:rPr>
              <a:t>버튼에 이벤트</a:t>
            </a:r>
            <a:r>
              <a:rPr lang="en-US" altLang="ko-KR" b="1" dirty="0">
                <a:solidFill>
                  <a:srgbClr val="0066FF"/>
                </a:solidFill>
                <a:sym typeface="Wingdings" pitchFamily="2" charset="2"/>
              </a:rPr>
              <a:t> </a:t>
            </a:r>
            <a:r>
              <a:rPr lang="ko-KR" altLang="en-US" b="1" dirty="0">
                <a:solidFill>
                  <a:srgbClr val="0066FF"/>
                </a:solidFill>
                <a:sym typeface="Wingdings" pitchFamily="2" charset="2"/>
              </a:rPr>
              <a:t>달기</a:t>
            </a:r>
            <a:endParaRPr lang="ko-KR" altLang="en-US" dirty="0">
              <a:solidFill>
                <a:srgbClr val="0066FF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0500" y="1053364"/>
            <a:ext cx="8524875" cy="659396"/>
          </a:xfrm>
        </p:spPr>
        <p:txBody>
          <a:bodyPr/>
          <a:lstStyle/>
          <a:p>
            <a:pPr lvl="1">
              <a:spcAft>
                <a:spcPts val="600"/>
              </a:spcAft>
              <a:buFont typeface="Wingdings" pitchFamily="2" charset="2"/>
              <a:buChar char="v"/>
            </a:pPr>
            <a:r>
              <a:rPr lang="ko-KR" altLang="en-US" b="1" dirty="0">
                <a:solidFill>
                  <a:srgbClr val="000000"/>
                </a:solidFill>
              </a:rPr>
              <a:t> </a:t>
            </a:r>
            <a:r>
              <a:rPr lang="ko-KR" altLang="en-US" b="1" dirty="0">
                <a:solidFill>
                  <a:srgbClr val="FF00FF"/>
                </a:solidFill>
              </a:rPr>
              <a:t>버튼에 터치 이벤트 </a:t>
            </a:r>
            <a:r>
              <a:rPr lang="ko-KR" altLang="en-US" b="1" dirty="0" err="1">
                <a:solidFill>
                  <a:srgbClr val="FF00FF"/>
                </a:solidFill>
              </a:rPr>
              <a:t>리스너</a:t>
            </a:r>
            <a:r>
              <a:rPr lang="ko-KR" altLang="en-US" b="1" dirty="0">
                <a:solidFill>
                  <a:srgbClr val="FF00FF"/>
                </a:solidFill>
              </a:rPr>
              <a:t> 정의</a:t>
            </a:r>
            <a:endParaRPr lang="en-US" altLang="ko-KR" b="1" dirty="0">
              <a:solidFill>
                <a:srgbClr val="FF00FF"/>
              </a:solidFill>
            </a:endParaRPr>
          </a:p>
          <a:p>
            <a:pPr lvl="1">
              <a:spcAft>
                <a:spcPts val="600"/>
              </a:spcAft>
              <a:buFont typeface="Wingdings" pitchFamily="2" charset="2"/>
              <a:buChar char="v"/>
            </a:pPr>
            <a:r>
              <a:rPr lang="ko-KR" altLang="en-US" b="1" dirty="0">
                <a:solidFill>
                  <a:srgbClr val="000000"/>
                </a:solidFill>
              </a:rPr>
              <a:t> 터치 시에 동작하는 내용을 </a:t>
            </a:r>
            <a:r>
              <a:rPr lang="en-US" altLang="ko-KR" b="1" dirty="0" err="1">
                <a:solidFill>
                  <a:srgbClr val="FF00FF"/>
                </a:solidFill>
              </a:rPr>
              <a:t>onTouch</a:t>
            </a:r>
            <a:r>
              <a:rPr lang="en-US" altLang="ko-KR" b="1" dirty="0">
                <a:solidFill>
                  <a:srgbClr val="FF00FF"/>
                </a:solidFill>
              </a:rPr>
              <a:t>( ) </a:t>
            </a:r>
            <a:r>
              <a:rPr lang="ko-KR" altLang="en-US" b="1" dirty="0" err="1">
                <a:solidFill>
                  <a:srgbClr val="FF00FF"/>
                </a:solidFill>
              </a:rPr>
              <a:t>메소드</a:t>
            </a:r>
            <a:r>
              <a:rPr lang="ko-KR" altLang="en-US" b="1" dirty="0">
                <a:solidFill>
                  <a:srgbClr val="FF00FF"/>
                </a:solidFill>
              </a:rPr>
              <a:t> 안에 코딩</a:t>
            </a:r>
            <a:endParaRPr lang="en-US" altLang="ko-KR" b="1" dirty="0">
              <a:solidFill>
                <a:srgbClr val="FF00FF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9C149F-FBF4-43BE-85BB-979835E9C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868762"/>
            <a:ext cx="8890000" cy="46639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D8C1154-9C58-4C51-B5F5-3D7CB3199AD6}"/>
              </a:ext>
            </a:extLst>
          </p:cNvPr>
          <p:cNvSpPr/>
          <p:nvPr/>
        </p:nvSpPr>
        <p:spPr bwMode="auto">
          <a:xfrm>
            <a:off x="2339341" y="3325096"/>
            <a:ext cx="3710940" cy="640985"/>
          </a:xfrm>
          <a:prstGeom prst="rect">
            <a:avLst/>
          </a:prstGeom>
          <a:solidFill>
            <a:srgbClr val="FFFF00">
              <a:alpha val="5000"/>
            </a:srgbClr>
          </a:solidFill>
          <a:ln w="1905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1018EF-2B43-462F-9AF6-BECC516374DB}"/>
              </a:ext>
            </a:extLst>
          </p:cNvPr>
          <p:cNvSpPr/>
          <p:nvPr/>
        </p:nvSpPr>
        <p:spPr bwMode="auto">
          <a:xfrm>
            <a:off x="2339340" y="4494895"/>
            <a:ext cx="5913119" cy="291114"/>
          </a:xfrm>
          <a:prstGeom prst="rect">
            <a:avLst/>
          </a:prstGeom>
          <a:solidFill>
            <a:srgbClr val="FFFF00">
              <a:alpha val="5000"/>
            </a:srgbClr>
          </a:solidFill>
          <a:ln w="1905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37E70BB-FBB1-49B7-BCD2-FC7623FF0027}"/>
              </a:ext>
            </a:extLst>
          </p:cNvPr>
          <p:cNvSpPr/>
          <p:nvPr/>
        </p:nvSpPr>
        <p:spPr bwMode="auto">
          <a:xfrm>
            <a:off x="2339341" y="5340957"/>
            <a:ext cx="4587240" cy="291114"/>
          </a:xfrm>
          <a:prstGeom prst="rect">
            <a:avLst/>
          </a:prstGeom>
          <a:solidFill>
            <a:srgbClr val="FFFF00">
              <a:alpha val="5000"/>
            </a:srgbClr>
          </a:solidFill>
          <a:ln w="1905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41794A4-F68D-4553-9490-96BA110F1628}"/>
              </a:ext>
            </a:extLst>
          </p:cNvPr>
          <p:cNvSpPr/>
          <p:nvPr/>
        </p:nvSpPr>
        <p:spPr bwMode="auto">
          <a:xfrm>
            <a:off x="2278381" y="2188188"/>
            <a:ext cx="1912620" cy="291114"/>
          </a:xfrm>
          <a:prstGeom prst="rect">
            <a:avLst/>
          </a:prstGeom>
          <a:solidFill>
            <a:srgbClr val="FF00FF">
              <a:alpha val="15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pic>
        <p:nvPicPr>
          <p:cNvPr id="8" name="Picture 2" descr="과음하면 뱅뱅뱅!ver.움직이는 이모티콘GIF &amp; 스티커용PNG_비오는 금욜오후 한잔 생각 나시죠? 불금이쟎아요~ : 네이버 블로그">
            <a:extLst>
              <a:ext uri="{FF2B5EF4-FFF2-40B4-BE49-F238E27FC236}">
                <a16:creationId xmlns:a16="http://schemas.microsoft.com/office/drawing/2014/main" id="{3F54FC20-914C-43D6-915E-07B3E03770D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648" y="932784"/>
            <a:ext cx="704967" cy="70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18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12C63EF7-CC5B-49C6-88F8-9D1A04448E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72" y="1299392"/>
            <a:ext cx="2835000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86AECE9-599B-452A-8175-149B92C363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681" y="1333600"/>
            <a:ext cx="2835000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0A4A669-8804-4608-959A-EB45CD8C6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ko-KR" altLang="en-US" dirty="0"/>
              <a:t>더하기</a:t>
            </a:r>
            <a:r>
              <a:rPr lang="en-US" altLang="ko-KR" dirty="0"/>
              <a:t>”</a:t>
            </a:r>
            <a:r>
              <a:rPr lang="ko-KR" altLang="en-US" dirty="0"/>
              <a:t>버튼 실행 결과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E69E07-CC90-494B-B1D2-9839AD425347}"/>
              </a:ext>
            </a:extLst>
          </p:cNvPr>
          <p:cNvSpPr/>
          <p:nvPr/>
        </p:nvSpPr>
        <p:spPr bwMode="auto">
          <a:xfrm>
            <a:off x="924222" y="2804795"/>
            <a:ext cx="2700000" cy="288000"/>
          </a:xfrm>
          <a:prstGeom prst="rect">
            <a:avLst/>
          </a:prstGeom>
          <a:solidFill>
            <a:schemeClr val="bg1">
              <a:lumMod val="65000"/>
              <a:alpha val="30000"/>
            </a:schemeClr>
          </a:solidFill>
          <a:ln w="19050" cap="flat" cmpd="sng" algn="ctr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1A1C163-598A-4AA3-B58F-9DD0B1190310}"/>
              </a:ext>
            </a:extLst>
          </p:cNvPr>
          <p:cNvSpPr/>
          <p:nvPr/>
        </p:nvSpPr>
        <p:spPr bwMode="auto">
          <a:xfrm>
            <a:off x="4281671" y="2804795"/>
            <a:ext cx="2700000" cy="288000"/>
          </a:xfrm>
          <a:prstGeom prst="rect">
            <a:avLst/>
          </a:prstGeom>
          <a:solidFill>
            <a:schemeClr val="bg1">
              <a:lumMod val="65000"/>
              <a:alpha val="30000"/>
            </a:schemeClr>
          </a:solidFill>
          <a:ln w="19050" cap="flat" cmpd="sng" algn="ctr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12D921D7-486B-474A-8B68-CA0B7F159C0F}"/>
                  </a:ext>
                </a:extLst>
              </p14:cNvPr>
              <p14:cNvContentPartPr/>
              <p14:nvPr/>
            </p14:nvContentPartPr>
            <p14:xfrm>
              <a:off x="970923" y="2082960"/>
              <a:ext cx="2163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12D921D7-486B-474A-8B68-CA0B7F159C0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5083" y="2019600"/>
                <a:ext cx="247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87F39814-5DDC-44CD-9B6C-3380F008C98A}"/>
                  </a:ext>
                </a:extLst>
              </p14:cNvPr>
              <p14:cNvContentPartPr/>
              <p14:nvPr/>
            </p14:nvContentPartPr>
            <p14:xfrm>
              <a:off x="945363" y="2540160"/>
              <a:ext cx="235440" cy="381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87F39814-5DDC-44CD-9B6C-3380F008C98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9523" y="2476800"/>
                <a:ext cx="26676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7DB9850C-A872-4F16-AB33-A0EF97CA8C3E}"/>
                  </a:ext>
                </a:extLst>
              </p14:cNvPr>
              <p14:cNvContentPartPr/>
              <p14:nvPr/>
            </p14:nvContentPartPr>
            <p14:xfrm>
              <a:off x="4331585" y="2108160"/>
              <a:ext cx="273600" cy="684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7DB9850C-A872-4F16-AB33-A0EF97CA8C3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15745" y="2044800"/>
                <a:ext cx="3049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D649BDF7-D800-4A8D-A0FB-732898B226F7}"/>
                  </a:ext>
                </a:extLst>
              </p14:cNvPr>
              <p14:cNvContentPartPr/>
              <p14:nvPr/>
            </p14:nvContentPartPr>
            <p14:xfrm>
              <a:off x="4318985" y="2546280"/>
              <a:ext cx="311400" cy="3204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D649BDF7-D800-4A8D-A0FB-732898B226F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03145" y="2482920"/>
                <a:ext cx="342720" cy="158760"/>
              </a:xfrm>
              <a:prstGeom prst="rect">
                <a:avLst/>
              </a:prstGeom>
            </p:spPr>
          </p:pic>
        </mc:Fallback>
      </mc:AlternateContent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70EB1C8-9926-4BB7-B338-784C6D1A7DF3}"/>
              </a:ext>
            </a:extLst>
          </p:cNvPr>
          <p:cNvCxnSpPr>
            <a:stCxn id="15" idx="2"/>
          </p:cNvCxnSpPr>
          <p:nvPr/>
        </p:nvCxnSpPr>
        <p:spPr bwMode="auto">
          <a:xfrm flipH="1">
            <a:off x="2086252" y="3092795"/>
            <a:ext cx="187970" cy="131052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66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별: 꼭짓점 12개 18">
            <a:extLst>
              <a:ext uri="{FF2B5EF4-FFF2-40B4-BE49-F238E27FC236}">
                <a16:creationId xmlns:a16="http://schemas.microsoft.com/office/drawing/2014/main" id="{42CD9933-0C1F-4D05-BFCF-C140260643ED}"/>
              </a:ext>
            </a:extLst>
          </p:cNvPr>
          <p:cNvSpPr/>
          <p:nvPr/>
        </p:nvSpPr>
        <p:spPr bwMode="auto">
          <a:xfrm>
            <a:off x="7324178" y="3696478"/>
            <a:ext cx="1242874" cy="1071979"/>
          </a:xfrm>
          <a:prstGeom prst="star12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앱 종료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DE9474D-DDAC-47A9-B2E4-EDED035321E4}"/>
              </a:ext>
            </a:extLst>
          </p:cNvPr>
          <p:cNvCxnSpPr>
            <a:stCxn id="7" idx="2"/>
            <a:endCxn id="19" idx="7"/>
          </p:cNvCxnSpPr>
          <p:nvPr/>
        </p:nvCxnSpPr>
        <p:spPr bwMode="auto">
          <a:xfrm>
            <a:off x="5631671" y="3092795"/>
            <a:ext cx="1692507" cy="113967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3629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8397" y="289794"/>
            <a:ext cx="8630327" cy="572056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뷰의 개요 ▶</a:t>
            </a:r>
            <a:r>
              <a:rPr lang="en-US" altLang="ko-KR" sz="2200" dirty="0">
                <a:solidFill>
                  <a:srgbClr val="0070C0"/>
                </a:solidFill>
              </a:rPr>
              <a:t>View </a:t>
            </a:r>
            <a:r>
              <a:rPr lang="ko-KR" altLang="en-US" sz="2200" dirty="0">
                <a:solidFill>
                  <a:srgbClr val="0070C0"/>
                </a:solidFill>
              </a:rPr>
              <a:t>클래스의 상속을 받은 클래스</a:t>
            </a:r>
            <a:r>
              <a:rPr lang="en-US" altLang="ko-KR" sz="2200" dirty="0">
                <a:solidFill>
                  <a:srgbClr val="0070C0"/>
                </a:solidFill>
              </a:rPr>
              <a:t>(</a:t>
            </a:r>
            <a:r>
              <a:rPr lang="ko-KR" altLang="en-US" sz="2200" dirty="0">
                <a:solidFill>
                  <a:srgbClr val="0070C0"/>
                </a:solidFill>
              </a:rPr>
              <a:t>위젯</a:t>
            </a:r>
            <a:r>
              <a:rPr lang="en-US" altLang="ko-KR" sz="2200" dirty="0">
                <a:solidFill>
                  <a:srgbClr val="0070C0"/>
                </a:solidFill>
              </a:rPr>
              <a:t>) </a:t>
            </a:r>
            <a:r>
              <a:rPr lang="ko-KR" altLang="en-US" sz="2200" dirty="0">
                <a:solidFill>
                  <a:srgbClr val="0070C0"/>
                </a:solidFill>
              </a:rPr>
              <a:t>계층도</a:t>
            </a:r>
            <a:br>
              <a:rPr lang="ko-KR" altLang="en-US" dirty="0"/>
            </a:b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6442E1-40BD-4539-8251-F9C263A65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941294"/>
            <a:ext cx="8553450" cy="569620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29295699-5371-4444-9173-6067C5B41237}"/>
              </a:ext>
            </a:extLst>
          </p:cNvPr>
          <p:cNvGrpSpPr/>
          <p:nvPr/>
        </p:nvGrpSpPr>
        <p:grpSpPr>
          <a:xfrm>
            <a:off x="461450" y="4225181"/>
            <a:ext cx="8334236" cy="1454917"/>
            <a:chOff x="756745" y="4221078"/>
            <a:chExt cx="7743645" cy="134248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7AF0145-8694-4450-B4D0-828121443623}"/>
                </a:ext>
              </a:extLst>
            </p:cNvPr>
            <p:cNvGrpSpPr/>
            <p:nvPr/>
          </p:nvGrpSpPr>
          <p:grpSpPr>
            <a:xfrm>
              <a:off x="2292033" y="4221078"/>
              <a:ext cx="6208357" cy="1342480"/>
              <a:chOff x="2292033" y="4221078"/>
              <a:chExt cx="6208357" cy="1342480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C0487D7-14A9-44DE-B567-50A2DC3B187D}"/>
                  </a:ext>
                </a:extLst>
              </p:cNvPr>
              <p:cNvSpPr/>
              <p:nvPr/>
            </p:nvSpPr>
            <p:spPr bwMode="auto">
              <a:xfrm>
                <a:off x="2292033" y="4221649"/>
                <a:ext cx="1224000" cy="216000"/>
              </a:xfrm>
              <a:prstGeom prst="rect">
                <a:avLst/>
              </a:prstGeom>
              <a:solidFill>
                <a:srgbClr val="FF00FF">
                  <a:alpha val="10000"/>
                </a:srgbClr>
              </a:solidFill>
              <a:ln w="28575" cap="flat" cmpd="sng" algn="ctr">
                <a:solidFill>
                  <a:srgbClr val="0066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4EE3B48-DAEF-422B-8C10-71F85250B20B}"/>
                  </a:ext>
                </a:extLst>
              </p:cNvPr>
              <p:cNvSpPr/>
              <p:nvPr/>
            </p:nvSpPr>
            <p:spPr bwMode="auto">
              <a:xfrm>
                <a:off x="3828339" y="4221078"/>
                <a:ext cx="1224000" cy="216000"/>
              </a:xfrm>
              <a:prstGeom prst="rect">
                <a:avLst/>
              </a:prstGeom>
              <a:solidFill>
                <a:srgbClr val="FF00FF">
                  <a:alpha val="10000"/>
                </a:srgbClr>
              </a:solidFill>
              <a:ln w="28575" cap="flat" cmpd="sng" algn="ctr">
                <a:solidFill>
                  <a:srgbClr val="0066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03F0713F-14C0-488E-9317-11D8FC97B9E7}"/>
                  </a:ext>
                </a:extLst>
              </p:cNvPr>
              <p:cNvSpPr/>
              <p:nvPr/>
            </p:nvSpPr>
            <p:spPr bwMode="auto">
              <a:xfrm>
                <a:off x="3828339" y="4492553"/>
                <a:ext cx="1224000" cy="216000"/>
              </a:xfrm>
              <a:prstGeom prst="rect">
                <a:avLst/>
              </a:prstGeom>
              <a:solidFill>
                <a:srgbClr val="FF00FF">
                  <a:alpha val="10000"/>
                </a:srgbClr>
              </a:solidFill>
              <a:ln w="28575" cap="flat" cmpd="sng" algn="ctr">
                <a:solidFill>
                  <a:srgbClr val="0066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CBBC0DF7-E410-4745-A239-38CFBB0F12BE}"/>
                  </a:ext>
                </a:extLst>
              </p:cNvPr>
              <p:cNvSpPr/>
              <p:nvPr/>
            </p:nvSpPr>
            <p:spPr bwMode="auto">
              <a:xfrm>
                <a:off x="5452352" y="4492553"/>
                <a:ext cx="1296000" cy="216000"/>
              </a:xfrm>
              <a:prstGeom prst="rect">
                <a:avLst/>
              </a:prstGeom>
              <a:solidFill>
                <a:srgbClr val="FF00FF">
                  <a:alpha val="10000"/>
                </a:srgbClr>
              </a:solidFill>
              <a:ln w="28575" cap="flat" cmpd="sng" algn="ctr">
                <a:solidFill>
                  <a:srgbClr val="0066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E988E69-106F-418F-AB5F-413CB0BB1741}"/>
                  </a:ext>
                </a:extLst>
              </p:cNvPr>
              <p:cNvSpPr/>
              <p:nvPr/>
            </p:nvSpPr>
            <p:spPr bwMode="auto">
              <a:xfrm>
                <a:off x="7276390" y="4436917"/>
                <a:ext cx="1224000" cy="216000"/>
              </a:xfrm>
              <a:prstGeom prst="rect">
                <a:avLst/>
              </a:prstGeom>
              <a:solidFill>
                <a:srgbClr val="FF00FF">
                  <a:alpha val="10000"/>
                </a:srgbClr>
              </a:solidFill>
              <a:ln w="28575" cap="flat" cmpd="sng" algn="ctr">
                <a:solidFill>
                  <a:srgbClr val="0066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651782E-2A40-4A5A-8AEF-2251BE574D2A}"/>
                  </a:ext>
                </a:extLst>
              </p:cNvPr>
              <p:cNvSpPr/>
              <p:nvPr/>
            </p:nvSpPr>
            <p:spPr bwMode="auto">
              <a:xfrm>
                <a:off x="7276390" y="4740464"/>
                <a:ext cx="1224000" cy="216000"/>
              </a:xfrm>
              <a:prstGeom prst="rect">
                <a:avLst/>
              </a:prstGeom>
              <a:solidFill>
                <a:srgbClr val="FF00FF">
                  <a:alpha val="10000"/>
                </a:srgbClr>
              </a:solidFill>
              <a:ln w="28575" cap="flat" cmpd="sng" algn="ctr">
                <a:solidFill>
                  <a:srgbClr val="0066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041E8382-B54B-4D34-B3A2-9B27DB2F4E30}"/>
                  </a:ext>
                </a:extLst>
              </p:cNvPr>
              <p:cNvSpPr/>
              <p:nvPr/>
            </p:nvSpPr>
            <p:spPr bwMode="auto">
              <a:xfrm>
                <a:off x="7276390" y="5044011"/>
                <a:ext cx="1224000" cy="216000"/>
              </a:xfrm>
              <a:prstGeom prst="rect">
                <a:avLst/>
              </a:prstGeom>
              <a:solidFill>
                <a:srgbClr val="FF00FF">
                  <a:alpha val="10000"/>
                </a:srgbClr>
              </a:solidFill>
              <a:ln w="28575" cap="flat" cmpd="sng" algn="ctr">
                <a:solidFill>
                  <a:srgbClr val="0066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18C34241-3AC5-4238-8179-4F482E801E91}"/>
                  </a:ext>
                </a:extLst>
              </p:cNvPr>
              <p:cNvSpPr/>
              <p:nvPr/>
            </p:nvSpPr>
            <p:spPr bwMode="auto">
              <a:xfrm>
                <a:off x="7276390" y="5347558"/>
                <a:ext cx="1224000" cy="216000"/>
              </a:xfrm>
              <a:prstGeom prst="rect">
                <a:avLst/>
              </a:prstGeom>
              <a:solidFill>
                <a:srgbClr val="FF00FF">
                  <a:alpha val="10000"/>
                </a:srgbClr>
              </a:solidFill>
              <a:ln w="28575" cap="flat" cmpd="sng" algn="ctr">
                <a:solidFill>
                  <a:srgbClr val="0066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2A7752B-E0F9-446C-836E-16DC6C9EFC39}"/>
                  </a:ext>
                </a:extLst>
              </p:cNvPr>
              <p:cNvSpPr/>
              <p:nvPr/>
            </p:nvSpPr>
            <p:spPr bwMode="auto">
              <a:xfrm>
                <a:off x="2292033" y="5196691"/>
                <a:ext cx="1224000" cy="216000"/>
              </a:xfrm>
              <a:prstGeom prst="rect">
                <a:avLst/>
              </a:prstGeom>
              <a:solidFill>
                <a:srgbClr val="FF00FF">
                  <a:alpha val="10000"/>
                </a:srgbClr>
              </a:solidFill>
              <a:ln w="28575" cap="flat" cmpd="sng" algn="ctr">
                <a:solidFill>
                  <a:srgbClr val="0066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C46E74D5-9B0C-49DA-AC44-2445BBD4B93E}"/>
                  </a:ext>
                </a:extLst>
              </p:cNvPr>
              <p:cNvSpPr/>
              <p:nvPr/>
            </p:nvSpPr>
            <p:spPr bwMode="auto">
              <a:xfrm>
                <a:off x="3825703" y="5196675"/>
                <a:ext cx="1224000" cy="216000"/>
              </a:xfrm>
              <a:prstGeom prst="rect">
                <a:avLst/>
              </a:prstGeom>
              <a:solidFill>
                <a:srgbClr val="FF00FF">
                  <a:alpha val="10000"/>
                </a:srgbClr>
              </a:solidFill>
              <a:ln w="28575" cap="flat" cmpd="sng" algn="ctr">
                <a:solidFill>
                  <a:srgbClr val="0066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9" name="포인트가 32개인 별 24">
              <a:extLst>
                <a:ext uri="{FF2B5EF4-FFF2-40B4-BE49-F238E27FC236}">
                  <a16:creationId xmlns:a16="http://schemas.microsoft.com/office/drawing/2014/main" id="{96B887EA-C6EF-4225-869A-B7FBA1F94AB1}"/>
                </a:ext>
              </a:extLst>
            </p:cNvPr>
            <p:cNvSpPr/>
            <p:nvPr/>
          </p:nvSpPr>
          <p:spPr bwMode="auto">
            <a:xfrm>
              <a:off x="756745" y="4221078"/>
              <a:ext cx="1198179" cy="975613"/>
            </a:xfrm>
            <a:prstGeom prst="star32">
              <a:avLst>
                <a:gd name="adj" fmla="val 42887"/>
              </a:avLst>
            </a:prstGeom>
            <a:solidFill>
              <a:srgbClr val="FF00FF">
                <a:alpha val="10000"/>
              </a:srgbClr>
            </a:solidFill>
            <a:ln w="28575" cap="flat" cmpd="sng" algn="ctr">
              <a:solidFill>
                <a:srgbClr val="00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dirty="0"/>
                <a:t>4</a:t>
              </a:r>
              <a:r>
                <a:rPr lang="ko-KR" altLang="en-US" dirty="0"/>
                <a:t>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476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B68C0AFC-EB13-42DA-BABE-396F1AB40CDC}"/>
              </a:ext>
            </a:extLst>
          </p:cNvPr>
          <p:cNvGrpSpPr/>
          <p:nvPr/>
        </p:nvGrpSpPr>
        <p:grpSpPr>
          <a:xfrm>
            <a:off x="374749" y="1072805"/>
            <a:ext cx="8311015" cy="4001219"/>
            <a:chOff x="374749" y="1072805"/>
            <a:chExt cx="8311015" cy="400121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417C7A5-7420-4330-B11F-10B34C767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4749" y="1072805"/>
              <a:ext cx="8311015" cy="40012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B7E8310-EF01-489C-A200-87280A8517E9}"/>
                </a:ext>
              </a:extLst>
            </p:cNvPr>
            <p:cNvSpPr/>
            <p:nvPr/>
          </p:nvSpPr>
          <p:spPr bwMode="auto">
            <a:xfrm>
              <a:off x="1264920" y="3306303"/>
              <a:ext cx="6766560" cy="270000"/>
            </a:xfrm>
            <a:prstGeom prst="rect">
              <a:avLst/>
            </a:prstGeom>
            <a:solidFill>
              <a:srgbClr val="FFFF00">
                <a:alpha val="5000"/>
              </a:srgbClr>
            </a:solidFill>
            <a:ln w="19050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4F00EA9-D3B2-44A1-A880-BCDAABE36D54}"/>
                </a:ext>
              </a:extLst>
            </p:cNvPr>
            <p:cNvSpPr/>
            <p:nvPr/>
          </p:nvSpPr>
          <p:spPr bwMode="auto">
            <a:xfrm>
              <a:off x="1163530" y="1350884"/>
              <a:ext cx="2189270" cy="270000"/>
            </a:xfrm>
            <a:prstGeom prst="rect">
              <a:avLst/>
            </a:prstGeom>
            <a:solidFill>
              <a:srgbClr val="FF00FF">
                <a:alpha val="15000"/>
              </a:srgb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2A425BFC-4887-4F03-8028-8773246F33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91"/>
          <a:stretch/>
        </p:blipFill>
        <p:spPr>
          <a:xfrm>
            <a:off x="6757583" y="4196100"/>
            <a:ext cx="1922400" cy="23721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2FB9BB7-A641-4DA3-B716-A0C65424D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ko-KR" altLang="en-US" dirty="0"/>
              <a:t>빼기</a:t>
            </a:r>
            <a:r>
              <a:rPr lang="en-US" altLang="ko-KR" dirty="0"/>
              <a:t>”</a:t>
            </a:r>
            <a:r>
              <a:rPr lang="ko-KR" altLang="en-US" dirty="0"/>
              <a:t>버튼에 이벤트 달기 소스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749EAF0-B25A-4497-B88A-CF9C87CEC0EE}"/>
              </a:ext>
            </a:extLst>
          </p:cNvPr>
          <p:cNvSpPr/>
          <p:nvPr/>
        </p:nvSpPr>
        <p:spPr bwMode="auto">
          <a:xfrm>
            <a:off x="6784295" y="5487035"/>
            <a:ext cx="1856785" cy="205504"/>
          </a:xfrm>
          <a:prstGeom prst="rect">
            <a:avLst/>
          </a:prstGeom>
          <a:solidFill>
            <a:schemeClr val="bg1">
              <a:lumMod val="65000"/>
              <a:alpha val="30000"/>
            </a:schemeClr>
          </a:solidFill>
          <a:ln w="19050" cap="flat" cmpd="sng" algn="ctr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994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B8168893-1C6A-4C82-B4C5-1F4B9C2EEAAE}"/>
              </a:ext>
            </a:extLst>
          </p:cNvPr>
          <p:cNvGrpSpPr/>
          <p:nvPr/>
        </p:nvGrpSpPr>
        <p:grpSpPr>
          <a:xfrm>
            <a:off x="385168" y="1046495"/>
            <a:ext cx="8348261" cy="3960000"/>
            <a:chOff x="385168" y="1046495"/>
            <a:chExt cx="8348261" cy="396000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CBFD10B-2A15-41C7-AE4A-1F1FEC6A8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168" y="1046495"/>
              <a:ext cx="8348261" cy="396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F2FA6A0-C4F3-41C2-8DE3-8F450C4686D5}"/>
                </a:ext>
              </a:extLst>
            </p:cNvPr>
            <p:cNvSpPr/>
            <p:nvPr/>
          </p:nvSpPr>
          <p:spPr bwMode="auto">
            <a:xfrm>
              <a:off x="1264920" y="3245343"/>
              <a:ext cx="6766560" cy="270000"/>
            </a:xfrm>
            <a:prstGeom prst="rect">
              <a:avLst/>
            </a:prstGeom>
            <a:solidFill>
              <a:srgbClr val="FFFF00">
                <a:alpha val="5000"/>
              </a:srgbClr>
            </a:solidFill>
            <a:ln w="19050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F99B7FC-5973-4BFE-B870-980D3B0814D2}"/>
                </a:ext>
              </a:extLst>
            </p:cNvPr>
            <p:cNvSpPr/>
            <p:nvPr/>
          </p:nvSpPr>
          <p:spPr bwMode="auto">
            <a:xfrm>
              <a:off x="1163530" y="1310244"/>
              <a:ext cx="2189270" cy="270000"/>
            </a:xfrm>
            <a:prstGeom prst="rect">
              <a:avLst/>
            </a:prstGeom>
            <a:solidFill>
              <a:srgbClr val="FF00FF">
                <a:alpha val="15000"/>
              </a:srgb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26C97753-E791-4C45-9A04-F6D2D343BB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456"/>
          <a:stretch/>
        </p:blipFill>
        <p:spPr>
          <a:xfrm>
            <a:off x="6741636" y="4071534"/>
            <a:ext cx="1990800" cy="24966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6E152F6-66AA-4328-A35D-567709ED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ko-KR" altLang="en-US" dirty="0"/>
              <a:t>곱하기</a:t>
            </a:r>
            <a:r>
              <a:rPr lang="en-US" altLang="ko-KR" dirty="0"/>
              <a:t>”</a:t>
            </a:r>
            <a:r>
              <a:rPr lang="ko-KR" altLang="en-US" dirty="0"/>
              <a:t>버튼에 이벤트 달기 소스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2BEE78-0FB1-4603-8CEF-3624E0923828}"/>
              </a:ext>
            </a:extLst>
          </p:cNvPr>
          <p:cNvSpPr/>
          <p:nvPr/>
        </p:nvSpPr>
        <p:spPr bwMode="auto">
          <a:xfrm>
            <a:off x="6766421" y="5680322"/>
            <a:ext cx="1966015" cy="208056"/>
          </a:xfrm>
          <a:prstGeom prst="rect">
            <a:avLst/>
          </a:prstGeom>
          <a:solidFill>
            <a:schemeClr val="bg1">
              <a:lumMod val="65000"/>
              <a:alpha val="30000"/>
            </a:schemeClr>
          </a:solidFill>
          <a:ln w="19050" cap="flat" cmpd="sng" algn="ctr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5613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8294B7BA-3E6D-49AF-9FD8-174136EE16BD}"/>
              </a:ext>
            </a:extLst>
          </p:cNvPr>
          <p:cNvGrpSpPr/>
          <p:nvPr/>
        </p:nvGrpSpPr>
        <p:grpSpPr>
          <a:xfrm>
            <a:off x="311944" y="1127124"/>
            <a:ext cx="8520112" cy="4065953"/>
            <a:chOff x="262386" y="1127124"/>
            <a:chExt cx="8520112" cy="406595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4B784AA-F35D-4E64-92BC-6E78FB30A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2386" y="1127124"/>
              <a:ext cx="8520112" cy="40659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32DF670-3F98-486C-B95F-741B51D91CDC}"/>
                </a:ext>
              </a:extLst>
            </p:cNvPr>
            <p:cNvSpPr/>
            <p:nvPr/>
          </p:nvSpPr>
          <p:spPr bwMode="auto">
            <a:xfrm>
              <a:off x="1132840" y="3346943"/>
              <a:ext cx="6766560" cy="270000"/>
            </a:xfrm>
            <a:prstGeom prst="rect">
              <a:avLst/>
            </a:prstGeom>
            <a:solidFill>
              <a:srgbClr val="FFFF00">
                <a:alpha val="5000"/>
              </a:srgbClr>
            </a:solidFill>
            <a:ln w="19050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D87C080-5684-427A-8830-D3F5304FBD6D}"/>
                </a:ext>
              </a:extLst>
            </p:cNvPr>
            <p:cNvSpPr/>
            <p:nvPr/>
          </p:nvSpPr>
          <p:spPr bwMode="auto">
            <a:xfrm>
              <a:off x="1061930" y="1401684"/>
              <a:ext cx="2189270" cy="270000"/>
            </a:xfrm>
            <a:prstGeom prst="rect">
              <a:avLst/>
            </a:prstGeom>
            <a:solidFill>
              <a:srgbClr val="FF00FF">
                <a:alpha val="15000"/>
              </a:srgb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B3EDD4F-B585-4E84-88E3-8ED3AD5A63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145"/>
          <a:stretch/>
        </p:blipFill>
        <p:spPr>
          <a:xfrm>
            <a:off x="6826278" y="4177212"/>
            <a:ext cx="2005200" cy="24188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9B7F545-1608-494A-B37C-6050380D0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ko-KR" altLang="en-US" dirty="0"/>
              <a:t>나누기</a:t>
            </a:r>
            <a:r>
              <a:rPr lang="en-US" altLang="ko-KR" dirty="0"/>
              <a:t>”</a:t>
            </a:r>
            <a:r>
              <a:rPr lang="ko-KR" altLang="en-US" dirty="0"/>
              <a:t>버튼에 이벤트 달기 소스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7C65B35-4EA2-4886-AB6B-D667FF8934BB}"/>
              </a:ext>
            </a:extLst>
          </p:cNvPr>
          <p:cNvSpPr/>
          <p:nvPr/>
        </p:nvSpPr>
        <p:spPr bwMode="auto">
          <a:xfrm>
            <a:off x="6854486" y="6092685"/>
            <a:ext cx="1932429" cy="192591"/>
          </a:xfrm>
          <a:prstGeom prst="rect">
            <a:avLst/>
          </a:prstGeom>
          <a:solidFill>
            <a:schemeClr val="bg1">
              <a:lumMod val="65000"/>
              <a:alpha val="30000"/>
            </a:schemeClr>
          </a:solidFill>
          <a:ln w="19050" cap="flat" cmpd="sng" algn="ctr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395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기본 위젯 다루기 ▶</a:t>
            </a:r>
            <a:r>
              <a:rPr lang="ko-KR" altLang="en-US" sz="2400" dirty="0"/>
              <a:t> </a:t>
            </a:r>
            <a:r>
              <a:rPr lang="ko-KR" altLang="en-US" sz="2400" dirty="0">
                <a:sym typeface="Wingdings" pitchFamily="2" charset="2"/>
              </a:rPr>
              <a:t>각자 풀어보세요</a:t>
            </a:r>
            <a:endParaRPr lang="ko-KR" altLang="en-US" dirty="0">
              <a:solidFill>
                <a:srgbClr val="FF00FF"/>
              </a:solidFill>
            </a:endParaRPr>
          </a:p>
        </p:txBody>
      </p:sp>
      <p:pic>
        <p:nvPicPr>
          <p:cNvPr id="8" name="Picture 2" descr="C:\#Ucloud\안드로이드 집필\$2차완성\01장그림(2012.04.20)\01-54.bmp">
            <a:extLst>
              <a:ext uri="{FF2B5EF4-FFF2-40B4-BE49-F238E27FC236}">
                <a16:creationId xmlns:a16="http://schemas.microsoft.com/office/drawing/2014/main" id="{64355FE6-A220-4B5B-AFA3-6FD4E94C6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108" y="1407216"/>
            <a:ext cx="600050" cy="442537"/>
          </a:xfrm>
          <a:prstGeom prst="rect">
            <a:avLst/>
          </a:prstGeom>
          <a:noFill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38E776-9B8E-4B00-A0B7-6470F944AE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000" b="55077"/>
          <a:stretch/>
        </p:blipFill>
        <p:spPr>
          <a:xfrm>
            <a:off x="442132" y="1767763"/>
            <a:ext cx="5275975" cy="3037320"/>
          </a:xfrm>
          <a:prstGeom prst="rect">
            <a:avLst/>
          </a:prstGeom>
          <a:ln>
            <a:solidFill>
              <a:srgbClr val="00B050"/>
            </a:solidFill>
          </a:ln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0D31C9DC-396F-4B1F-B8C0-8F5BBF1998D7}"/>
              </a:ext>
            </a:extLst>
          </p:cNvPr>
          <p:cNvGrpSpPr/>
          <p:nvPr/>
        </p:nvGrpSpPr>
        <p:grpSpPr>
          <a:xfrm>
            <a:off x="5886786" y="1425654"/>
            <a:ext cx="2808000" cy="4680000"/>
            <a:chOff x="5886786" y="1425654"/>
            <a:chExt cx="2808000" cy="468000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8BBBAC3-C3CB-4857-B26C-3D6BD2AA6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6786" y="1425654"/>
              <a:ext cx="2808000" cy="46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BD676F5-2A62-4D05-95BC-1FADA4F18378}"/>
                </a:ext>
              </a:extLst>
            </p:cNvPr>
            <p:cNvSpPr/>
            <p:nvPr/>
          </p:nvSpPr>
          <p:spPr bwMode="auto">
            <a:xfrm>
              <a:off x="5922646" y="5062787"/>
              <a:ext cx="2736000" cy="289142"/>
            </a:xfrm>
            <a:prstGeom prst="rect">
              <a:avLst/>
            </a:prstGeom>
            <a:solidFill>
              <a:schemeClr val="bg1">
                <a:lumMod val="65000"/>
                <a:alpha val="30000"/>
              </a:schemeClr>
            </a:solidFill>
            <a:ln w="19050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C750B0-CA7B-4D5E-A9C0-F1819A62C6E9}"/>
              </a:ext>
            </a:extLst>
          </p:cNvPr>
          <p:cNvSpPr/>
          <p:nvPr/>
        </p:nvSpPr>
        <p:spPr bwMode="auto">
          <a:xfrm>
            <a:off x="2166435" y="2812645"/>
            <a:ext cx="1544953" cy="289142"/>
          </a:xfrm>
          <a:prstGeom prst="rect">
            <a:avLst/>
          </a:prstGeom>
          <a:solidFill>
            <a:srgbClr val="FF66FF">
              <a:alpha val="30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EFFE21C-9501-4F52-8896-33FF1ECA6B67}"/>
              </a:ext>
            </a:extLst>
          </p:cNvPr>
          <p:cNvSpPr/>
          <p:nvPr/>
        </p:nvSpPr>
        <p:spPr bwMode="auto">
          <a:xfrm>
            <a:off x="776904" y="3211575"/>
            <a:ext cx="765025" cy="289142"/>
          </a:xfrm>
          <a:prstGeom prst="rect">
            <a:avLst/>
          </a:prstGeom>
          <a:solidFill>
            <a:srgbClr val="FF66FF">
              <a:alpha val="30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CF9B43-C316-4DFC-BC0A-69594C1E7CAA}"/>
              </a:ext>
            </a:extLst>
          </p:cNvPr>
          <p:cNvSpPr/>
          <p:nvPr/>
        </p:nvSpPr>
        <p:spPr bwMode="auto">
          <a:xfrm>
            <a:off x="3301980" y="3611643"/>
            <a:ext cx="1476208" cy="289142"/>
          </a:xfrm>
          <a:prstGeom prst="rect">
            <a:avLst/>
          </a:prstGeom>
          <a:solidFill>
            <a:srgbClr val="FF66FF">
              <a:alpha val="30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774884-3D7A-451E-BC7D-30CCDF153531}"/>
              </a:ext>
            </a:extLst>
          </p:cNvPr>
          <p:cNvSpPr/>
          <p:nvPr/>
        </p:nvSpPr>
        <p:spPr bwMode="auto">
          <a:xfrm>
            <a:off x="776904" y="4017294"/>
            <a:ext cx="576767" cy="289142"/>
          </a:xfrm>
          <a:prstGeom prst="rect">
            <a:avLst/>
          </a:prstGeom>
          <a:solidFill>
            <a:srgbClr val="FF66FF">
              <a:alpha val="30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20C7034-CB3A-4685-92DA-C0C0B56B6D21}"/>
              </a:ext>
            </a:extLst>
          </p:cNvPr>
          <p:cNvSpPr/>
          <p:nvPr/>
        </p:nvSpPr>
        <p:spPr bwMode="auto">
          <a:xfrm>
            <a:off x="776930" y="4433525"/>
            <a:ext cx="1464246" cy="289142"/>
          </a:xfrm>
          <a:prstGeom prst="rect">
            <a:avLst/>
          </a:prstGeom>
          <a:solidFill>
            <a:srgbClr val="FF66FF">
              <a:alpha val="30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6" name="Picture 2" descr="C:\Users\admin\AppData\Local\Microsoft\Windows\Temporary Internet Files\Content.IE5\FHS6ZHQN\022[1].gif">
            <a:extLst>
              <a:ext uri="{FF2B5EF4-FFF2-40B4-BE49-F238E27FC236}">
                <a16:creationId xmlns:a16="http://schemas.microsoft.com/office/drawing/2014/main" id="{D3DDBC58-CA32-4FC8-B729-B0807DB1532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409" y="23811"/>
            <a:ext cx="838039" cy="83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46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9" grpId="0" animBg="1"/>
      <p:bldP spid="21" grpId="0" animBg="1"/>
      <p:bldP spid="2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3E021C0-75C0-496D-BBA0-C5AA60A02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104899"/>
            <a:ext cx="8458200" cy="50807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7BEF9D0-7465-4160-9B83-A347A29B47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918" y="2619685"/>
            <a:ext cx="2176182" cy="356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7EEFA85-A85B-4A71-BE9C-0BFBFC51B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프로젝트생성</a:t>
            </a:r>
            <a:r>
              <a:rPr lang="en-US" altLang="ko-KR" dirty="0"/>
              <a:t>: “</a:t>
            </a:r>
            <a:r>
              <a:rPr lang="en-US" altLang="ko-KR" dirty="0">
                <a:solidFill>
                  <a:srgbClr val="FF00FF"/>
                </a:solidFill>
              </a:rPr>
              <a:t>Self4_3</a:t>
            </a:r>
            <a:r>
              <a:rPr lang="en-US" altLang="ko-KR" dirty="0"/>
              <a:t>”</a:t>
            </a:r>
            <a:r>
              <a:rPr lang="ko-KR" altLang="en-US" dirty="0"/>
              <a:t>생성하기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96E8C9B-EAB4-4987-8A4A-34CB251329FA}"/>
              </a:ext>
            </a:extLst>
          </p:cNvPr>
          <p:cNvGrpSpPr/>
          <p:nvPr/>
        </p:nvGrpSpPr>
        <p:grpSpPr>
          <a:xfrm>
            <a:off x="1491951" y="4636067"/>
            <a:ext cx="7309149" cy="759560"/>
            <a:chOff x="1491951" y="4636067"/>
            <a:chExt cx="7309149" cy="75956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A6EF72E-A87A-4727-8896-324CC52EF2EC}"/>
                </a:ext>
              </a:extLst>
            </p:cNvPr>
            <p:cNvSpPr/>
            <p:nvPr/>
          </p:nvSpPr>
          <p:spPr bwMode="auto">
            <a:xfrm>
              <a:off x="6624919" y="4636067"/>
              <a:ext cx="2176181" cy="195013"/>
            </a:xfrm>
            <a:prstGeom prst="rect">
              <a:avLst/>
            </a:prstGeom>
            <a:solidFill>
              <a:schemeClr val="bg1">
                <a:lumMod val="65000"/>
                <a:alpha val="30000"/>
              </a:schemeClr>
            </a:solidFill>
            <a:ln w="19050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5286281-EC11-4CE1-B2B7-D25301C408E7}"/>
                </a:ext>
              </a:extLst>
            </p:cNvPr>
            <p:cNvSpPr/>
            <p:nvPr/>
          </p:nvSpPr>
          <p:spPr bwMode="auto">
            <a:xfrm>
              <a:off x="1491951" y="5179627"/>
              <a:ext cx="1373169" cy="216000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 w="3175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9242737D-9E32-40C4-A7AB-0330933C950E}"/>
                </a:ext>
              </a:extLst>
            </p:cNvPr>
            <p:cNvCxnSpPr>
              <a:stCxn id="8" idx="3"/>
              <a:endCxn id="3" idx="1"/>
            </p:cNvCxnSpPr>
            <p:nvPr/>
          </p:nvCxnSpPr>
          <p:spPr bwMode="auto">
            <a:xfrm flipV="1">
              <a:off x="2865120" y="4733574"/>
              <a:ext cx="3759799" cy="55405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82845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645B1A-BF50-4510-835E-1EDEC46A4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위젯 </a:t>
            </a:r>
            <a:r>
              <a:rPr lang="en-US" altLang="ko-KR" dirty="0"/>
              <a:t>XML </a:t>
            </a:r>
            <a:r>
              <a:rPr lang="ko-KR" altLang="en-US" dirty="0"/>
              <a:t>소스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94A9EB-F077-4E28-9BBA-7884C79FA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82" y="968187"/>
            <a:ext cx="8068236" cy="56000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965795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9605C9-018C-4CAE-A4BB-32ADEC1C5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위젯 </a:t>
            </a:r>
            <a:r>
              <a:rPr lang="en-US" altLang="ko-KR" dirty="0"/>
              <a:t>XML </a:t>
            </a:r>
            <a:r>
              <a:rPr lang="ko-KR" altLang="en-US" dirty="0"/>
              <a:t>소스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8BCFBAE-6007-4A82-8307-58EA6C316EA4}"/>
              </a:ext>
            </a:extLst>
          </p:cNvPr>
          <p:cNvGrpSpPr/>
          <p:nvPr/>
        </p:nvGrpSpPr>
        <p:grpSpPr>
          <a:xfrm>
            <a:off x="546846" y="1013012"/>
            <a:ext cx="8050308" cy="5555193"/>
            <a:chOff x="546846" y="1013012"/>
            <a:chExt cx="8050308" cy="555519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98E1EB3-DDAD-4AF2-BD83-F8B546B6B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846" y="1013012"/>
              <a:ext cx="8050308" cy="55551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27BD3B1-0577-40D4-86E4-65B9908BD2AA}"/>
                </a:ext>
              </a:extLst>
            </p:cNvPr>
            <p:cNvSpPr/>
            <p:nvPr/>
          </p:nvSpPr>
          <p:spPr bwMode="auto">
            <a:xfrm>
              <a:off x="1895811" y="3564186"/>
              <a:ext cx="4931709" cy="1296000"/>
            </a:xfrm>
            <a:prstGeom prst="rect">
              <a:avLst/>
            </a:prstGeom>
            <a:noFill/>
            <a:ln w="3175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96330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C91BBCD-07C1-40D4-AA2F-C122E7662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49" y="1048218"/>
            <a:ext cx="8496302" cy="53716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ECF6C00-6D7B-4C65-B619-B6A3ED76D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 </a:t>
            </a:r>
            <a:r>
              <a:rPr lang="ko-KR" altLang="en-US" dirty="0"/>
              <a:t>소스</a:t>
            </a:r>
            <a:r>
              <a:rPr lang="en-US" altLang="ko-KR" dirty="0"/>
              <a:t>(1/3) : </a:t>
            </a:r>
            <a:r>
              <a:rPr lang="ko-KR" altLang="en-US" dirty="0"/>
              <a:t>변수</a:t>
            </a:r>
            <a:r>
              <a:rPr lang="en-US" altLang="ko-KR" dirty="0"/>
              <a:t> </a:t>
            </a:r>
            <a:r>
              <a:rPr lang="ko-KR" altLang="en-US" dirty="0"/>
              <a:t>선언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F90B4AC-2975-446B-BFD0-8329E7BACC0F}"/>
              </a:ext>
            </a:extLst>
          </p:cNvPr>
          <p:cNvSpPr/>
          <p:nvPr/>
        </p:nvSpPr>
        <p:spPr bwMode="auto">
          <a:xfrm>
            <a:off x="1816810" y="2337516"/>
            <a:ext cx="6036271" cy="1044000"/>
          </a:xfrm>
          <a:prstGeom prst="rect">
            <a:avLst/>
          </a:prstGeom>
          <a:solidFill>
            <a:srgbClr val="FFFF00">
              <a:alpha val="15000"/>
            </a:srgb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74B8EB-0399-455E-BCD2-081C14606F1C}"/>
              </a:ext>
            </a:extLst>
          </p:cNvPr>
          <p:cNvSpPr/>
          <p:nvPr/>
        </p:nvSpPr>
        <p:spPr bwMode="auto">
          <a:xfrm>
            <a:off x="2291940" y="4498009"/>
            <a:ext cx="6036271" cy="1921839"/>
          </a:xfrm>
          <a:prstGeom prst="rect">
            <a:avLst/>
          </a:prstGeom>
          <a:solidFill>
            <a:srgbClr val="FFFF00">
              <a:alpha val="15000"/>
            </a:srgb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48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07C748-7EAB-4ACB-92C4-6DA76C663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 </a:t>
            </a:r>
            <a:r>
              <a:rPr lang="ko-KR" altLang="en-US" dirty="0"/>
              <a:t>소스</a:t>
            </a:r>
            <a:r>
              <a:rPr lang="en-US" altLang="ko-KR" dirty="0"/>
              <a:t>(2/3)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9B6784E-FA4A-48CB-8D92-BE6B7AADC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057675"/>
            <a:ext cx="8524875" cy="4931228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>
                <a:solidFill>
                  <a:srgbClr val="FF00FF"/>
                </a:solidFill>
              </a:rPr>
              <a:t>btnAdd</a:t>
            </a:r>
            <a:r>
              <a:rPr lang="en-US" altLang="ko-KR" dirty="0">
                <a:solidFill>
                  <a:srgbClr val="FF00FF"/>
                </a:solidFill>
              </a:rPr>
              <a:t> </a:t>
            </a:r>
            <a:r>
              <a:rPr lang="ko-KR" altLang="en-US" dirty="0"/>
              <a:t>이벤트 소스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4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2800" dirty="0"/>
          </a:p>
          <a:p>
            <a:r>
              <a:rPr lang="en-US" altLang="ko-KR" dirty="0"/>
              <a:t> </a:t>
            </a:r>
            <a:r>
              <a:rPr lang="en-US" altLang="ko-KR" dirty="0" err="1">
                <a:solidFill>
                  <a:srgbClr val="FF00FF"/>
                </a:solidFill>
              </a:rPr>
              <a:t>btnSub</a:t>
            </a:r>
            <a:r>
              <a:rPr lang="en-US" altLang="ko-KR" dirty="0"/>
              <a:t>, </a:t>
            </a:r>
            <a:r>
              <a:rPr lang="en-US" altLang="ko-KR" dirty="0" err="1">
                <a:solidFill>
                  <a:srgbClr val="FF00FF"/>
                </a:solidFill>
              </a:rPr>
              <a:t>btnMul</a:t>
            </a:r>
            <a:r>
              <a:rPr lang="en-US" altLang="ko-KR" dirty="0"/>
              <a:t> </a:t>
            </a:r>
            <a:r>
              <a:rPr lang="ko-KR" altLang="en-US" dirty="0"/>
              <a:t>도 위와 동일함</a:t>
            </a:r>
            <a:endParaRPr lang="en-US" altLang="ko-KR" dirty="0"/>
          </a:p>
          <a:p>
            <a:pPr lvl="2"/>
            <a:r>
              <a:rPr lang="ko-KR" altLang="en-US" dirty="0"/>
              <a:t>연산기호만 바꿔줌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0ADD936-609F-4B29-8228-A7B01FDFCDA1}"/>
              </a:ext>
            </a:extLst>
          </p:cNvPr>
          <p:cNvGrpSpPr/>
          <p:nvPr/>
        </p:nvGrpSpPr>
        <p:grpSpPr>
          <a:xfrm>
            <a:off x="295276" y="1559860"/>
            <a:ext cx="8553450" cy="4025152"/>
            <a:chOff x="441785" y="1743074"/>
            <a:chExt cx="8260431" cy="340042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5907E77-4462-40E9-A4C4-400065561E06}"/>
                </a:ext>
              </a:extLst>
            </p:cNvPr>
            <p:cNvGrpSpPr/>
            <p:nvPr/>
          </p:nvGrpSpPr>
          <p:grpSpPr>
            <a:xfrm>
              <a:off x="441785" y="1743074"/>
              <a:ext cx="8260431" cy="3400425"/>
              <a:chOff x="441785" y="1743074"/>
              <a:chExt cx="8260431" cy="3400425"/>
            </a:xfrm>
          </p:grpSpPr>
          <p:pic>
            <p:nvPicPr>
              <p:cNvPr id="8" name="Picture 2">
                <a:extLst>
                  <a:ext uri="{FF2B5EF4-FFF2-40B4-BE49-F238E27FC236}">
                    <a16:creationId xmlns:a16="http://schemas.microsoft.com/office/drawing/2014/main" id="{B30060A8-D6A9-4C11-88C1-6039BB3259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785" y="1743074"/>
                <a:ext cx="8260431" cy="34004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BD50F1B3-22D6-4FC2-ACAE-994CE13187DB}"/>
                  </a:ext>
                </a:extLst>
              </p:cNvPr>
              <p:cNvSpPr/>
              <p:nvPr/>
            </p:nvSpPr>
            <p:spPr bwMode="auto">
              <a:xfrm>
                <a:off x="2331720" y="2802752"/>
                <a:ext cx="5541094" cy="787479"/>
              </a:xfrm>
              <a:prstGeom prst="rect">
                <a:avLst/>
              </a:prstGeom>
              <a:solidFill>
                <a:srgbClr val="FFFF00">
                  <a:alpha val="20000"/>
                </a:srgbClr>
              </a:solidFill>
              <a:ln w="3175" cap="flat" cmpd="sng" algn="ctr">
                <a:solidFill>
                  <a:srgbClr val="FF66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235D1BCA-0543-46BF-B4D2-279E97570C7D}"/>
                    </a:ext>
                  </a:extLst>
                </p14:cNvPr>
                <p14:cNvContentPartPr/>
                <p14:nvPr/>
              </p14:nvContentPartPr>
              <p14:xfrm>
                <a:off x="3200400" y="2502000"/>
                <a:ext cx="2927880" cy="1555920"/>
              </p14:xfrm>
            </p:contentPart>
          </mc:Choice>
          <mc:Fallback xmlns="">
            <p:pic>
              <p:nvPicPr>
                <p:cNvPr id="6" name="잉크 5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91040" y="2492640"/>
                  <a:ext cx="2946600" cy="1574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" name="별: 꼭짓점 12개 9">
            <a:extLst>
              <a:ext uri="{FF2B5EF4-FFF2-40B4-BE49-F238E27FC236}">
                <a16:creationId xmlns:a16="http://schemas.microsoft.com/office/drawing/2014/main" id="{25AE3357-D1D9-410B-AD87-98F298DB3D28}"/>
              </a:ext>
            </a:extLst>
          </p:cNvPr>
          <p:cNvSpPr/>
          <p:nvPr/>
        </p:nvSpPr>
        <p:spPr bwMode="auto">
          <a:xfrm>
            <a:off x="6587231" y="1899821"/>
            <a:ext cx="1225119" cy="841160"/>
          </a:xfrm>
          <a:prstGeom prst="star12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</a:rPr>
              <a:t>앱 종료</a:t>
            </a: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charset="0"/>
              </a:rPr>
              <a:t>안됨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8161301-595F-41A4-823B-1931DD68CE74}"/>
              </a:ext>
            </a:extLst>
          </p:cNvPr>
          <p:cNvCxnSpPr>
            <a:cxnSpLocks/>
            <a:stCxn id="10" idx="6"/>
            <a:endCxn id="9" idx="0"/>
          </p:cNvCxnSpPr>
          <p:nvPr/>
        </p:nvCxnSpPr>
        <p:spPr bwMode="auto">
          <a:xfrm flipH="1">
            <a:off x="5121078" y="2530691"/>
            <a:ext cx="1548220" cy="2835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540376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D5BEAD-96AE-407D-86C7-2AFE47298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 </a:t>
            </a:r>
            <a:r>
              <a:rPr lang="ko-KR" altLang="en-US" dirty="0"/>
              <a:t>소스</a:t>
            </a:r>
            <a:r>
              <a:rPr lang="en-US" altLang="ko-KR" dirty="0"/>
              <a:t>(3/3)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B5528EE-F0F2-46AC-828D-C81E481F03BE}"/>
              </a:ext>
            </a:extLst>
          </p:cNvPr>
          <p:cNvSpPr txBox="1">
            <a:spLocks/>
          </p:cNvSpPr>
          <p:nvPr/>
        </p:nvSpPr>
        <p:spPr bwMode="auto">
          <a:xfrm>
            <a:off x="295275" y="1021976"/>
            <a:ext cx="8524875" cy="5191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rgbClr val="FF0000"/>
              </a:buClr>
              <a:buFont typeface="Wingdings" pitchFamily="2" charset="2"/>
              <a:buChar char="§"/>
              <a:defRPr sz="2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Arial" pitchFamily="34" charset="0"/>
              <a:buChar char="•"/>
              <a:tabLst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463549" indent="0" algn="l" rtl="0" eaLnBrk="0" fontAlgn="base" hangingPunct="0">
              <a:spcBef>
                <a:spcPct val="0"/>
              </a:spcBef>
              <a:spcAft>
                <a:spcPct val="40000"/>
              </a:spcAft>
              <a:buFont typeface="Arial" pitchFamily="34" charset="0"/>
              <a:buNone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altLang="ko-KR" kern="0" dirty="0"/>
              <a:t> </a:t>
            </a:r>
            <a:r>
              <a:rPr lang="en-US" altLang="ko-KR" kern="0" dirty="0" err="1">
                <a:solidFill>
                  <a:srgbClr val="FF00FF"/>
                </a:solidFill>
              </a:rPr>
              <a:t>btnDiv</a:t>
            </a:r>
            <a:r>
              <a:rPr lang="en-US" altLang="ko-KR" kern="0" dirty="0"/>
              <a:t> </a:t>
            </a:r>
            <a:r>
              <a:rPr lang="ko-KR" altLang="en-US" kern="0" dirty="0"/>
              <a:t>이벤트 소스</a:t>
            </a:r>
            <a:endParaRPr lang="en-US" altLang="ko-KR" kern="0" dirty="0"/>
          </a:p>
          <a:p>
            <a:endParaRPr lang="ko-KR" altLang="en-US" kern="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BF6E54D-29A5-4157-BA02-B5E2A22676FA}"/>
              </a:ext>
            </a:extLst>
          </p:cNvPr>
          <p:cNvGrpSpPr/>
          <p:nvPr/>
        </p:nvGrpSpPr>
        <p:grpSpPr>
          <a:xfrm>
            <a:off x="379544" y="1506071"/>
            <a:ext cx="8384913" cy="4656604"/>
            <a:chOff x="379544" y="1733549"/>
            <a:chExt cx="8384913" cy="4429126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73DA224F-AF85-4FEB-A51C-99E0FA9504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544" y="1733549"/>
              <a:ext cx="8384913" cy="442912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3179F50-0743-406D-8AB7-C0408F9A167B}"/>
                </a:ext>
              </a:extLst>
            </p:cNvPr>
            <p:cNvGrpSpPr/>
            <p:nvPr/>
          </p:nvGrpSpPr>
          <p:grpSpPr>
            <a:xfrm>
              <a:off x="2484519" y="3719933"/>
              <a:ext cx="6227681" cy="1741066"/>
              <a:chOff x="2484519" y="3719933"/>
              <a:chExt cx="6227681" cy="1741066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69A073C-CBAC-4BFC-8B98-2C0E201C343C}"/>
                  </a:ext>
                </a:extLst>
              </p:cNvPr>
              <p:cNvSpPr/>
              <p:nvPr/>
            </p:nvSpPr>
            <p:spPr bwMode="auto">
              <a:xfrm>
                <a:off x="2484519" y="3719933"/>
                <a:ext cx="6227681" cy="1741066"/>
              </a:xfrm>
              <a:prstGeom prst="rect">
                <a:avLst/>
              </a:prstGeom>
              <a:solidFill>
                <a:srgbClr val="FFFF00">
                  <a:alpha val="20000"/>
                </a:srgbClr>
              </a:solidFill>
              <a:ln w="31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9" name="잉크 8">
                    <a:extLst>
                      <a:ext uri="{FF2B5EF4-FFF2-40B4-BE49-F238E27FC236}">
                        <a16:creationId xmlns:a16="http://schemas.microsoft.com/office/drawing/2014/main" id="{9B3CD965-0103-4FC1-99BF-F9925B1FEBBC}"/>
                      </a:ext>
                    </a:extLst>
                  </p14:cNvPr>
                  <p14:cNvContentPartPr/>
                  <p14:nvPr/>
                </p14:nvContentPartPr>
                <p14:xfrm>
                  <a:off x="2965320" y="3949560"/>
                  <a:ext cx="4763160" cy="267120"/>
                </p14:xfrm>
              </p:contentPart>
            </mc:Choice>
            <mc:Fallback xmlns="">
              <p:pic>
                <p:nvPicPr>
                  <p:cNvPr id="5" name="잉크 4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955960" y="3940200"/>
                    <a:ext cx="4781880" cy="285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6" name="모서리가 둥근 사각형 설명선 3">
            <a:extLst>
              <a:ext uri="{FF2B5EF4-FFF2-40B4-BE49-F238E27FC236}">
                <a16:creationId xmlns:a16="http://schemas.microsoft.com/office/drawing/2014/main" id="{35F3CCF3-05E3-49DA-9ED7-307E034DC808}"/>
              </a:ext>
            </a:extLst>
          </p:cNvPr>
          <p:cNvSpPr/>
          <p:nvPr/>
        </p:nvSpPr>
        <p:spPr bwMode="auto">
          <a:xfrm>
            <a:off x="5895976" y="5686424"/>
            <a:ext cx="2173826" cy="686723"/>
          </a:xfrm>
          <a:prstGeom prst="wedgeRoundRectCallout">
            <a:avLst>
              <a:gd name="adj1" fmla="val -22555"/>
              <a:gd name="adj2" fmla="val -99641"/>
              <a:gd name="adj3" fmla="val 16667"/>
            </a:avLst>
          </a:prstGeom>
          <a:solidFill>
            <a:schemeClr val="bg1"/>
          </a:solidFill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400" dirty="0"/>
              <a:t> </a:t>
            </a:r>
            <a:r>
              <a:rPr lang="en-US" altLang="ko-KR" sz="1400" dirty="0" err="1">
                <a:solidFill>
                  <a:srgbClr val="FF00FF"/>
                </a:solidFill>
              </a:rPr>
              <a:t>btnMod</a:t>
            </a:r>
            <a:r>
              <a:rPr lang="en-US" altLang="ko-KR" sz="1400" dirty="0"/>
              <a:t> </a:t>
            </a:r>
            <a:r>
              <a:rPr lang="ko-KR" altLang="en-US" sz="1400" dirty="0"/>
              <a:t>도 위와 동일함</a:t>
            </a:r>
            <a:endParaRPr lang="en-US" altLang="ko-KR" sz="1400" dirty="0"/>
          </a:p>
          <a:p>
            <a:r>
              <a:rPr lang="en-US" altLang="ko-KR" sz="1400" dirty="0"/>
              <a:t>   </a:t>
            </a:r>
            <a:r>
              <a:rPr lang="en-US" altLang="ko-KR" sz="1200" dirty="0"/>
              <a:t>- </a:t>
            </a:r>
            <a:r>
              <a:rPr lang="ko-KR" altLang="en-US" sz="1200" dirty="0"/>
              <a:t>연산자만</a:t>
            </a:r>
            <a:r>
              <a:rPr lang="en-US" altLang="ko-KR" sz="1200" dirty="0"/>
              <a:t> </a:t>
            </a:r>
            <a:r>
              <a:rPr lang="ko-KR" altLang="en-US" sz="1200" dirty="0"/>
              <a:t>변경</a:t>
            </a:r>
            <a:endParaRPr lang="en-US" altLang="ko-KR" sz="1200" dirty="0"/>
          </a:p>
        </p:txBody>
      </p:sp>
      <p:pic>
        <p:nvPicPr>
          <p:cNvPr id="3" name="Picture 2" descr="과음하면 뱅뱅뱅!ver.움직이는 이모티콘GIF &amp; 스티커용PNG_비오는 금욜오후 한잔 생각 나시죠? 불금이쟎아요~ : 네이버 블로그">
            <a:extLst>
              <a:ext uri="{FF2B5EF4-FFF2-40B4-BE49-F238E27FC236}">
                <a16:creationId xmlns:a16="http://schemas.microsoft.com/office/drawing/2014/main" id="{AB0B5B73-C3F0-4B59-8770-B45E9FE0F26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199" y="109386"/>
            <a:ext cx="704967" cy="70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EE1939C-CB60-4EEE-9F1F-5BE0731D9006}"/>
              </a:ext>
            </a:extLst>
          </p:cNvPr>
          <p:cNvSpPr/>
          <p:nvPr/>
        </p:nvSpPr>
        <p:spPr bwMode="auto">
          <a:xfrm>
            <a:off x="2225619" y="2541611"/>
            <a:ext cx="5142847" cy="791402"/>
          </a:xfrm>
          <a:prstGeom prst="rect">
            <a:avLst/>
          </a:prstGeom>
          <a:solidFill>
            <a:schemeClr val="accent2">
              <a:lumMod val="20000"/>
              <a:lumOff val="80000"/>
              <a:alpha val="20000"/>
            </a:schemeClr>
          </a:solidFill>
          <a:ln w="3175" cap="flat" cmpd="sng" algn="ctr">
            <a:solidFill>
              <a:srgbClr val="FF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8673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뷰의 개요 ▶</a:t>
            </a:r>
            <a:r>
              <a:rPr lang="ko-KR" altLang="en-US" sz="2400" dirty="0">
                <a:solidFill>
                  <a:srgbClr val="0070C0"/>
                </a:solidFill>
              </a:rPr>
              <a:t>클래스 상속 관계 찾기</a:t>
            </a:r>
            <a:br>
              <a:rPr lang="en-US" altLang="ko-KR" sz="2000" dirty="0"/>
            </a:b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66816"/>
          </a:xfrm>
        </p:spPr>
        <p:txBody>
          <a:bodyPr/>
          <a:lstStyle/>
          <a:p>
            <a:pPr lvl="1"/>
            <a:r>
              <a:rPr lang="en-US" altLang="ko-KR" sz="2000" b="1" dirty="0">
                <a:latin typeface="맑은 고딕" pitchFamily="50" charset="-127"/>
                <a:ea typeface="맑은 고딕" pitchFamily="50" charset="-127"/>
                <a:hlinkClick r:id="rId2"/>
              </a:rPr>
              <a:t>http://developer.android.com/reference/packages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에서 자세히 확인</a:t>
            </a:r>
            <a:endParaRPr lang="ko-KR" altLang="en-US" sz="2000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B96EBB2-12D2-4336-88C8-2FECD518E89F}"/>
              </a:ext>
            </a:extLst>
          </p:cNvPr>
          <p:cNvGrpSpPr/>
          <p:nvPr/>
        </p:nvGrpSpPr>
        <p:grpSpPr>
          <a:xfrm>
            <a:off x="451195" y="1564340"/>
            <a:ext cx="8507112" cy="5003865"/>
            <a:chOff x="451195" y="1564340"/>
            <a:chExt cx="8507112" cy="500386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195" y="1564340"/>
              <a:ext cx="8507112" cy="5003865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651F0AA9-8D11-4DDA-B311-98AC1A1BB413}"/>
                    </a:ext>
                  </a:extLst>
                </p14:cNvPr>
                <p14:cNvContentPartPr/>
                <p14:nvPr/>
              </p14:nvContentPartPr>
              <p14:xfrm>
                <a:off x="717480" y="2139840"/>
                <a:ext cx="203760" cy="684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651F0AA9-8D11-4DDA-B311-98AC1A1BB41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1640" y="2076480"/>
                  <a:ext cx="2350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7608D785-B6A6-40CF-96E0-CB6A61C27FC3}"/>
                    </a:ext>
                  </a:extLst>
                </p14:cNvPr>
                <p14:cNvContentPartPr/>
                <p14:nvPr/>
              </p14:nvContentPartPr>
              <p14:xfrm>
                <a:off x="571680" y="2120760"/>
                <a:ext cx="209880" cy="684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7608D785-B6A6-40CF-96E0-CB6A61C27FC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5840" y="2057400"/>
                  <a:ext cx="2412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1265E85A-E707-48E6-814E-120D65BB7A83}"/>
                    </a:ext>
                  </a:extLst>
                </p14:cNvPr>
                <p14:cNvContentPartPr/>
                <p14:nvPr/>
              </p14:nvContentPartPr>
              <p14:xfrm>
                <a:off x="895320" y="2127240"/>
                <a:ext cx="260640" cy="129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1265E85A-E707-48E6-814E-120D65BB7A8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9480" y="2063880"/>
                  <a:ext cx="2919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310A5B17-44CC-4F30-B92F-3C5FBD637ECB}"/>
                    </a:ext>
                  </a:extLst>
                </p14:cNvPr>
                <p14:cNvContentPartPr/>
                <p14:nvPr/>
              </p14:nvContentPartPr>
              <p14:xfrm>
                <a:off x="1174680" y="2082960"/>
                <a:ext cx="197280" cy="1908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310A5B17-44CC-4F30-B92F-3C5FBD637EC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58840" y="2019600"/>
                  <a:ext cx="2286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0C42AA61-157D-433B-A1B3-3AC2E9D016F4}"/>
                    </a:ext>
                  </a:extLst>
                </p14:cNvPr>
                <p14:cNvContentPartPr/>
                <p14:nvPr/>
              </p14:nvContentPartPr>
              <p14:xfrm>
                <a:off x="870120" y="2120760"/>
                <a:ext cx="559080" cy="194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0C42AA61-157D-433B-A1B3-3AC2E9D016F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54280" y="2057400"/>
                  <a:ext cx="5904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7AB5C929-9364-49AF-8DF2-8363076EA7AC}"/>
                    </a:ext>
                  </a:extLst>
                </p14:cNvPr>
                <p14:cNvContentPartPr/>
                <p14:nvPr/>
              </p14:nvContentPartPr>
              <p14:xfrm>
                <a:off x="641520" y="2089080"/>
                <a:ext cx="63720" cy="194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7AB5C929-9364-49AF-8DF2-8363076EA7A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25680" y="2025720"/>
                  <a:ext cx="950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784670E6-C447-4A13-9D4B-E750F5A757F1}"/>
                    </a:ext>
                  </a:extLst>
                </p14:cNvPr>
                <p14:cNvContentPartPr/>
                <p14:nvPr/>
              </p14:nvContentPartPr>
              <p14:xfrm>
                <a:off x="743040" y="2635200"/>
                <a:ext cx="451080" cy="640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784670E6-C447-4A13-9D4B-E750F5A757F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27200" y="2571840"/>
                  <a:ext cx="4824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22BE4BCB-8FE4-4B58-8FF9-FDD4AC7EFA3C}"/>
                    </a:ext>
                  </a:extLst>
                </p14:cNvPr>
                <p14:cNvContentPartPr/>
                <p14:nvPr/>
              </p14:nvContentPartPr>
              <p14:xfrm>
                <a:off x="1009800" y="2654280"/>
                <a:ext cx="184320" cy="684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22BE4BCB-8FE4-4B58-8FF9-FDD4AC7EFA3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93960" y="2590920"/>
                  <a:ext cx="2156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D656BBBE-C018-4B34-B7E4-FC483CB435E9}"/>
                    </a:ext>
                  </a:extLst>
                </p14:cNvPr>
                <p14:cNvContentPartPr/>
                <p14:nvPr/>
              </p14:nvContentPartPr>
              <p14:xfrm>
                <a:off x="1041480" y="2673360"/>
                <a:ext cx="222480" cy="684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D656BBBE-C018-4B34-B7E4-FC483CB435E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25640" y="2610000"/>
                  <a:ext cx="2538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912E6F9A-6136-4AAD-93E7-9E6852BE0757}"/>
                    </a:ext>
                  </a:extLst>
                </p14:cNvPr>
                <p14:cNvContentPartPr/>
                <p14:nvPr/>
              </p14:nvContentPartPr>
              <p14:xfrm>
                <a:off x="749160" y="2666880"/>
                <a:ext cx="413280" cy="194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912E6F9A-6136-4AAD-93E7-9E6852BE075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33320" y="2603520"/>
                  <a:ext cx="4446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F8D4C205-F55C-4528-B4D3-8191F180BF88}"/>
                    </a:ext>
                  </a:extLst>
                </p14:cNvPr>
                <p14:cNvContentPartPr/>
                <p14:nvPr/>
              </p14:nvContentPartPr>
              <p14:xfrm>
                <a:off x="907920" y="2660760"/>
                <a:ext cx="400680" cy="511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F8D4C205-F55C-4528-B4D3-8191F180BF8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92080" y="2597400"/>
                  <a:ext cx="4320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CABF8776-3AD0-4BCC-9899-F4396C41DCC5}"/>
                    </a:ext>
                  </a:extLst>
                </p14:cNvPr>
                <p14:cNvContentPartPr/>
                <p14:nvPr/>
              </p14:nvContentPartPr>
              <p14:xfrm>
                <a:off x="1003320" y="5245200"/>
                <a:ext cx="216360" cy="194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CABF8776-3AD0-4BCC-9899-F4396C41DCC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87480" y="5181840"/>
                  <a:ext cx="2476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AA4A4C1A-A5A3-43D4-B339-9085BBA68328}"/>
                    </a:ext>
                  </a:extLst>
                </p14:cNvPr>
                <p14:cNvContentPartPr/>
                <p14:nvPr/>
              </p14:nvContentPartPr>
              <p14:xfrm>
                <a:off x="914400" y="5257800"/>
                <a:ext cx="165600" cy="129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AA4A4C1A-A5A3-43D4-B339-9085BBA6832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98560" y="5194440"/>
                  <a:ext cx="1969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7C9F6286-7848-4E78-9503-1A3A98240F3A}"/>
                    </a:ext>
                  </a:extLst>
                </p14:cNvPr>
                <p14:cNvContentPartPr/>
                <p14:nvPr/>
              </p14:nvContentPartPr>
              <p14:xfrm>
                <a:off x="1028520" y="5257800"/>
                <a:ext cx="292680" cy="129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7C9F6286-7848-4E78-9503-1A3A98240F3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12680" y="5194440"/>
                  <a:ext cx="3240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8E2F5C1B-F89E-4975-85BC-A0637D8C334B}"/>
                    </a:ext>
                  </a:extLst>
                </p14:cNvPr>
                <p14:cNvContentPartPr/>
                <p14:nvPr/>
              </p14:nvContentPartPr>
              <p14:xfrm>
                <a:off x="977760" y="5276880"/>
                <a:ext cx="311760" cy="129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8E2F5C1B-F89E-4975-85BC-A0637D8C334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61920" y="5213520"/>
                  <a:ext cx="3430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989F10A4-C830-42C8-BE63-13D4C1E87538}"/>
                    </a:ext>
                  </a:extLst>
                </p14:cNvPr>
                <p14:cNvContentPartPr/>
                <p14:nvPr/>
              </p14:nvContentPartPr>
              <p14:xfrm>
                <a:off x="723960" y="2120760"/>
                <a:ext cx="209880" cy="385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989F10A4-C830-42C8-BE63-13D4C1E8753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08120" y="2057400"/>
                  <a:ext cx="2412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0A2317F7-8F91-4FE4-A2A5-7A2C22AFD97D}"/>
                    </a:ext>
                  </a:extLst>
                </p14:cNvPr>
                <p14:cNvContentPartPr/>
                <p14:nvPr/>
              </p14:nvContentPartPr>
              <p14:xfrm>
                <a:off x="1231920" y="2146320"/>
                <a:ext cx="114480" cy="3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0A2317F7-8F91-4FE4-A2A5-7A2C22AFD97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216080" y="2082960"/>
                  <a:ext cx="1458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24EE1157-1CE3-4534-B97D-3B063D5790ED}"/>
                    </a:ext>
                  </a:extLst>
                </p14:cNvPr>
                <p14:cNvContentPartPr/>
                <p14:nvPr/>
              </p14:nvContentPartPr>
              <p14:xfrm>
                <a:off x="819000" y="2730600"/>
                <a:ext cx="6840" cy="3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24EE1157-1CE3-4534-B97D-3B063D5790E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03160" y="2667240"/>
                  <a:ext cx="381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67978310-4150-4FF3-9030-1341C8930A42}"/>
                    </a:ext>
                  </a:extLst>
                </p14:cNvPr>
                <p14:cNvContentPartPr/>
                <p14:nvPr/>
              </p14:nvContentPartPr>
              <p14:xfrm>
                <a:off x="2724120" y="2349360"/>
                <a:ext cx="692640" cy="5760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67978310-4150-4FF3-9030-1341C8930A4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708280" y="2286000"/>
                  <a:ext cx="723960" cy="184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705558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5E92CE-DF43-4F8F-9908-17C064318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 확인하기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3EF2EC1-3C06-46A9-853B-D5FD8724C1E0}"/>
              </a:ext>
            </a:extLst>
          </p:cNvPr>
          <p:cNvGrpSpPr/>
          <p:nvPr/>
        </p:nvGrpSpPr>
        <p:grpSpPr>
          <a:xfrm>
            <a:off x="342380" y="1441438"/>
            <a:ext cx="2632500" cy="4680000"/>
            <a:chOff x="342380" y="1441438"/>
            <a:chExt cx="2632500" cy="468000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3CE7AC5-4E4A-4DB3-A61F-2EB7C049C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380" y="1441438"/>
              <a:ext cx="2632500" cy="46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0F39E03-2CC5-4502-8D1C-8305A9D03E22}"/>
                </a:ext>
              </a:extLst>
            </p:cNvPr>
            <p:cNvSpPr/>
            <p:nvPr/>
          </p:nvSpPr>
          <p:spPr bwMode="auto">
            <a:xfrm>
              <a:off x="358458" y="2674293"/>
              <a:ext cx="2611342" cy="252000"/>
            </a:xfrm>
            <a:prstGeom prst="rect">
              <a:avLst/>
            </a:prstGeom>
            <a:solidFill>
              <a:schemeClr val="bg1">
                <a:lumMod val="65000"/>
                <a:alpha val="30000"/>
              </a:schemeClr>
            </a:solidFill>
            <a:ln w="19050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4F8EDB93-0057-4074-B1FD-1D6EA558EC95}"/>
                    </a:ext>
                  </a:extLst>
                </p14:cNvPr>
                <p14:cNvContentPartPr/>
                <p14:nvPr/>
              </p14:nvContentPartPr>
              <p14:xfrm>
                <a:off x="368280" y="2127240"/>
                <a:ext cx="292320" cy="3204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4F8EDB93-0057-4074-B1FD-1D6EA558EC9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2440" y="2063880"/>
                  <a:ext cx="3236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148F2344-2429-4D67-8CDF-53176206AF63}"/>
                    </a:ext>
                  </a:extLst>
                </p14:cNvPr>
                <p14:cNvContentPartPr/>
                <p14:nvPr/>
              </p14:nvContentPartPr>
              <p14:xfrm>
                <a:off x="361800" y="2476440"/>
                <a:ext cx="273600" cy="2592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148F2344-2429-4D67-8CDF-53176206AF6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5960" y="2413080"/>
                  <a:ext cx="3049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5622DBFD-CA46-4625-B580-ECF3E93D7C8D}"/>
                    </a:ext>
                  </a:extLst>
                </p14:cNvPr>
                <p14:cNvContentPartPr/>
                <p14:nvPr/>
              </p14:nvContentPartPr>
              <p14:xfrm>
                <a:off x="1530360" y="2806560"/>
                <a:ext cx="241560" cy="684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5622DBFD-CA46-4625-B580-ECF3E93D7C8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514520" y="2743200"/>
                  <a:ext cx="272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C96A043E-C318-48A3-A444-D7297DA507B3}"/>
                    </a:ext>
                  </a:extLst>
                </p14:cNvPr>
                <p14:cNvContentPartPr/>
                <p14:nvPr/>
              </p14:nvContentPartPr>
              <p14:xfrm>
                <a:off x="1339920" y="5505480"/>
                <a:ext cx="648000" cy="68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C96A043E-C318-48A3-A444-D7297DA507B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24045" y="5442120"/>
                  <a:ext cx="67939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7251860-768D-49F0-85D0-BF00AC9B983D}"/>
              </a:ext>
            </a:extLst>
          </p:cNvPr>
          <p:cNvGrpSpPr/>
          <p:nvPr/>
        </p:nvGrpSpPr>
        <p:grpSpPr>
          <a:xfrm>
            <a:off x="3234355" y="1441438"/>
            <a:ext cx="2632500" cy="4680000"/>
            <a:chOff x="3234355" y="1441438"/>
            <a:chExt cx="2632500" cy="4680000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9A3B8B4C-4D12-4765-9EA3-B2B99D140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355" y="1441438"/>
              <a:ext cx="2632500" cy="46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15CE9FB-44A4-49C6-B960-49F972597DC8}"/>
                </a:ext>
              </a:extLst>
            </p:cNvPr>
            <p:cNvSpPr/>
            <p:nvPr/>
          </p:nvSpPr>
          <p:spPr bwMode="auto">
            <a:xfrm>
              <a:off x="3239854" y="4096693"/>
              <a:ext cx="2611342" cy="252000"/>
            </a:xfrm>
            <a:prstGeom prst="rect">
              <a:avLst/>
            </a:prstGeom>
            <a:solidFill>
              <a:schemeClr val="bg1">
                <a:lumMod val="65000"/>
                <a:alpha val="30000"/>
              </a:schemeClr>
            </a:solidFill>
            <a:ln w="19050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054EE77A-A68C-4F7D-87C2-55F10F40CE40}"/>
                    </a:ext>
                  </a:extLst>
                </p14:cNvPr>
                <p14:cNvContentPartPr/>
                <p14:nvPr/>
              </p14:nvContentPartPr>
              <p14:xfrm>
                <a:off x="3263760" y="2158920"/>
                <a:ext cx="191160" cy="194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054EE77A-A68C-4F7D-87C2-55F10F40CE4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47920" y="2095560"/>
                  <a:ext cx="222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B9800B7D-0424-4966-8464-5352D087D0B5}"/>
                    </a:ext>
                  </a:extLst>
                </p14:cNvPr>
                <p14:cNvContentPartPr/>
                <p14:nvPr/>
              </p14:nvContentPartPr>
              <p14:xfrm>
                <a:off x="3251160" y="2457360"/>
                <a:ext cx="108360" cy="133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B9800B7D-0424-4966-8464-5352D087D0B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35320" y="2394000"/>
                  <a:ext cx="1396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5A0A9C2B-B761-46D9-8CE4-1A96D65B6C9F}"/>
                    </a:ext>
                  </a:extLst>
                </p14:cNvPr>
                <p14:cNvContentPartPr/>
                <p14:nvPr/>
              </p14:nvContentPartPr>
              <p14:xfrm>
                <a:off x="4362480" y="4203720"/>
                <a:ext cx="400320" cy="194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5A0A9C2B-B761-46D9-8CE4-1A96D65B6C9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346640" y="4140360"/>
                  <a:ext cx="4316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C6248907-287A-4604-8A1A-33139CE29E84}"/>
                    </a:ext>
                  </a:extLst>
                </p14:cNvPr>
                <p14:cNvContentPartPr/>
                <p14:nvPr/>
              </p14:nvContentPartPr>
              <p14:xfrm>
                <a:off x="4159080" y="4559400"/>
                <a:ext cx="241920" cy="129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C6248907-287A-4604-8A1A-33139CE29E8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43240" y="4496040"/>
                  <a:ext cx="273240" cy="13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5B8E41B-96C5-4FBB-9C52-0339765981BA}"/>
              </a:ext>
            </a:extLst>
          </p:cNvPr>
          <p:cNvGrpSpPr/>
          <p:nvPr/>
        </p:nvGrpSpPr>
        <p:grpSpPr>
          <a:xfrm>
            <a:off x="6116997" y="1433236"/>
            <a:ext cx="2632500" cy="4680000"/>
            <a:chOff x="6116997" y="1433236"/>
            <a:chExt cx="2632500" cy="4680000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F3C3D753-3AFB-40D4-8084-0D0E38A68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6997" y="1433236"/>
              <a:ext cx="2632500" cy="46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0F1ACA6-1178-43E4-80C9-ED04F1BF09AD}"/>
                </a:ext>
              </a:extLst>
            </p:cNvPr>
            <p:cNvSpPr/>
            <p:nvPr/>
          </p:nvSpPr>
          <p:spPr bwMode="auto">
            <a:xfrm>
              <a:off x="6127168" y="3735136"/>
              <a:ext cx="2611342" cy="252000"/>
            </a:xfrm>
            <a:prstGeom prst="rect">
              <a:avLst/>
            </a:prstGeom>
            <a:solidFill>
              <a:schemeClr val="bg1">
                <a:lumMod val="65000"/>
                <a:alpha val="30000"/>
              </a:schemeClr>
            </a:solidFill>
            <a:ln w="19050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F00D7CAC-551D-4E87-A21F-8E2DCD6D1D4A}"/>
                    </a:ext>
                  </a:extLst>
                </p14:cNvPr>
                <p14:cNvContentPartPr/>
                <p14:nvPr/>
              </p14:nvContentPartPr>
              <p14:xfrm>
                <a:off x="6140520" y="2152800"/>
                <a:ext cx="228960" cy="190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F00D7CAC-551D-4E87-A21F-8E2DCD6D1D4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124680" y="2089440"/>
                  <a:ext cx="2602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554D9A73-3E9E-484A-808C-4FE9F8070372}"/>
                    </a:ext>
                  </a:extLst>
                </p14:cNvPr>
                <p14:cNvContentPartPr/>
                <p14:nvPr/>
              </p14:nvContentPartPr>
              <p14:xfrm>
                <a:off x="6146640" y="2495520"/>
                <a:ext cx="70200" cy="68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554D9A73-3E9E-484A-808C-4FE9F807037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130800" y="2432160"/>
                  <a:ext cx="1015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FC452008-B52C-4EDF-BA7A-BC5DCF81DF9B}"/>
                    </a:ext>
                  </a:extLst>
                </p14:cNvPr>
                <p14:cNvContentPartPr/>
                <p14:nvPr/>
              </p14:nvContentPartPr>
              <p14:xfrm>
                <a:off x="7283520" y="3860640"/>
                <a:ext cx="260640" cy="684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FC452008-B52C-4EDF-BA7A-BC5DCF81DF9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267680" y="3797280"/>
                  <a:ext cx="2919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53990121-BBE4-42BA-A416-CA47D342CF8F}"/>
                    </a:ext>
                  </a:extLst>
                </p14:cNvPr>
                <p14:cNvContentPartPr/>
                <p14:nvPr/>
              </p14:nvContentPartPr>
              <p14:xfrm>
                <a:off x="6985080" y="5505480"/>
                <a:ext cx="900000" cy="129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53990121-BBE4-42BA-A416-CA47D342CF8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969196" y="5442120"/>
                  <a:ext cx="931408" cy="139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9654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A1E7249-14A6-41BE-9E3C-38A085475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332" y="1268508"/>
            <a:ext cx="686133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331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뷰의</a:t>
            </a:r>
            <a:r>
              <a:rPr lang="ko-KR" altLang="en-US" dirty="0"/>
              <a:t> 개요 ▶</a:t>
            </a:r>
            <a:r>
              <a:rPr lang="en-US" altLang="ko-KR" sz="2400" dirty="0"/>
              <a:t>View </a:t>
            </a:r>
            <a:r>
              <a:rPr lang="ko-KR" altLang="en-US" sz="2400" dirty="0"/>
              <a:t>클래스의 </a:t>
            </a:r>
            <a:r>
              <a:rPr lang="en-US" altLang="ko-KR" sz="2400" dirty="0"/>
              <a:t>XML </a:t>
            </a:r>
            <a:r>
              <a:rPr lang="ko-KR" altLang="en-US" sz="2400" dirty="0"/>
              <a:t>속성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B414B01-9B59-436B-94C1-FE8BB1D1466B}"/>
              </a:ext>
            </a:extLst>
          </p:cNvPr>
          <p:cNvSpPr txBox="1">
            <a:spLocks/>
          </p:cNvSpPr>
          <p:nvPr/>
        </p:nvSpPr>
        <p:spPr bwMode="auto">
          <a:xfrm>
            <a:off x="56282" y="1266848"/>
            <a:ext cx="8963025" cy="510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rgbClr val="FF0000"/>
              </a:buClr>
              <a:buFont typeface="Wingdings" pitchFamily="2" charset="2"/>
              <a:buChar char="§"/>
              <a:defRPr sz="2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Arial" pitchFamily="34" charset="0"/>
              <a:buChar char="•"/>
              <a:tabLst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463549" indent="0" algn="l" rtl="0" eaLnBrk="0" fontAlgn="base" hangingPunct="0">
              <a:spcBef>
                <a:spcPct val="0"/>
              </a:spcBef>
              <a:spcAft>
                <a:spcPct val="40000"/>
              </a:spcAft>
              <a:buFont typeface="Arial" pitchFamily="34" charset="0"/>
              <a:buNone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606425" lvl="1" indent="-342900">
              <a:buFont typeface="Wingdings" pitchFamily="2" charset="2"/>
              <a:buChar char="v"/>
            </a:pPr>
            <a:r>
              <a:rPr lang="en-US" altLang="ko-KR" sz="2400" kern="0" dirty="0">
                <a:latin typeface="맑은 고딕" pitchFamily="50" charset="-127"/>
                <a:ea typeface="맑은 고딕" pitchFamily="50" charset="-127"/>
              </a:rPr>
              <a:t>View </a:t>
            </a:r>
            <a:r>
              <a:rPr lang="ko-KR" altLang="en-US" sz="2400" kern="0" dirty="0">
                <a:latin typeface="맑은 고딕" pitchFamily="50" charset="-127"/>
                <a:ea typeface="맑은 고딕" pitchFamily="50" charset="-127"/>
              </a:rPr>
              <a:t>클래스로부터 상속받은 </a:t>
            </a:r>
            <a:r>
              <a:rPr lang="en-US" altLang="ko-KR" sz="2400" b="1" kern="0" dirty="0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Button</a:t>
            </a:r>
            <a:r>
              <a:rPr lang="ko-KR" altLang="en-US" sz="2400" b="1" kern="0" dirty="0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의</a:t>
            </a:r>
            <a:r>
              <a:rPr lang="en-US" altLang="ko-KR" sz="2400" b="1" kern="0" dirty="0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 XML </a:t>
            </a:r>
            <a:r>
              <a:rPr lang="ko-KR" altLang="en-US" sz="2400" b="1" kern="0" dirty="0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sz="2400" b="1" kern="0" dirty="0">
              <a:solidFill>
                <a:srgbClr val="FF0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37ADD42-EF4C-45A1-AD9A-98154457F614}"/>
              </a:ext>
            </a:extLst>
          </p:cNvPr>
          <p:cNvGrpSpPr/>
          <p:nvPr/>
        </p:nvGrpSpPr>
        <p:grpSpPr>
          <a:xfrm>
            <a:off x="1015435" y="2169701"/>
            <a:ext cx="7169341" cy="3573852"/>
            <a:chOff x="1598141" y="2232454"/>
            <a:chExt cx="5939481" cy="27432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2E3690E-60AF-4E9A-ADF3-5FDEB44D3B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78" t="6951" r="41459" b="5506"/>
            <a:stretch/>
          </p:blipFill>
          <p:spPr>
            <a:xfrm>
              <a:off x="1716567" y="2344054"/>
              <a:ext cx="5702629" cy="2520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모서리가 둥근 직사각형 1">
              <a:extLst>
                <a:ext uri="{FF2B5EF4-FFF2-40B4-BE49-F238E27FC236}">
                  <a16:creationId xmlns:a16="http://schemas.microsoft.com/office/drawing/2014/main" id="{A395015E-20D4-4906-8765-CFE79CA1D5A8}"/>
                </a:ext>
              </a:extLst>
            </p:cNvPr>
            <p:cNvSpPr/>
            <p:nvPr/>
          </p:nvSpPr>
          <p:spPr bwMode="auto">
            <a:xfrm>
              <a:off x="1598141" y="2232454"/>
              <a:ext cx="5939481" cy="2743200"/>
            </a:xfrm>
            <a:prstGeom prst="roundRect">
              <a:avLst>
                <a:gd name="adj" fmla="val 6157"/>
              </a:avLst>
            </a:prstGeom>
            <a:solidFill>
              <a:srgbClr val="FF00FF">
                <a:alpha val="10000"/>
              </a:srgbClr>
            </a:solidFill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" name="모서리가 둥근 직사각형 13">
            <a:extLst>
              <a:ext uri="{FF2B5EF4-FFF2-40B4-BE49-F238E27FC236}">
                <a16:creationId xmlns:a16="http://schemas.microsoft.com/office/drawing/2014/main" id="{B77007F1-21C6-4F11-8EB6-978B68580ACE}"/>
              </a:ext>
            </a:extLst>
          </p:cNvPr>
          <p:cNvSpPr/>
          <p:nvPr/>
        </p:nvSpPr>
        <p:spPr bwMode="auto">
          <a:xfrm>
            <a:off x="2435514" y="2886531"/>
            <a:ext cx="1587846" cy="360000"/>
          </a:xfrm>
          <a:prstGeom prst="roundRect">
            <a:avLst>
              <a:gd name="adj" fmla="val 16905"/>
            </a:avLst>
          </a:prstGeom>
          <a:solidFill>
            <a:srgbClr val="FFFF00">
              <a:alpha val="10000"/>
            </a:srgbClr>
          </a:solidFill>
          <a:ln w="12700" cap="flat" cmpd="sng" algn="ctr">
            <a:solidFill>
              <a:srgbClr val="00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모서리가 둥근 직사각형 13">
            <a:extLst>
              <a:ext uri="{FF2B5EF4-FFF2-40B4-BE49-F238E27FC236}">
                <a16:creationId xmlns:a16="http://schemas.microsoft.com/office/drawing/2014/main" id="{E64F8795-57DE-4529-BF26-5E9817EFF807}"/>
              </a:ext>
            </a:extLst>
          </p:cNvPr>
          <p:cNvSpPr/>
          <p:nvPr/>
        </p:nvSpPr>
        <p:spPr bwMode="auto">
          <a:xfrm>
            <a:off x="2435514" y="3361444"/>
            <a:ext cx="3014310" cy="360000"/>
          </a:xfrm>
          <a:prstGeom prst="roundRect">
            <a:avLst>
              <a:gd name="adj" fmla="val 16905"/>
            </a:avLst>
          </a:prstGeom>
          <a:solidFill>
            <a:srgbClr val="FFFF00">
              <a:alpha val="10000"/>
            </a:srgbClr>
          </a:solidFill>
          <a:ln w="12700" cap="flat" cmpd="sng" algn="ctr">
            <a:solidFill>
              <a:srgbClr val="00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모서리가 둥근 직사각형 13">
            <a:extLst>
              <a:ext uri="{FF2B5EF4-FFF2-40B4-BE49-F238E27FC236}">
                <a16:creationId xmlns:a16="http://schemas.microsoft.com/office/drawing/2014/main" id="{9BBF73CB-E04A-4765-A994-10B9B4E4BD28}"/>
              </a:ext>
            </a:extLst>
          </p:cNvPr>
          <p:cNvSpPr/>
          <p:nvPr/>
        </p:nvSpPr>
        <p:spPr bwMode="auto">
          <a:xfrm>
            <a:off x="2435514" y="3824165"/>
            <a:ext cx="3124038" cy="360000"/>
          </a:xfrm>
          <a:prstGeom prst="roundRect">
            <a:avLst>
              <a:gd name="adj" fmla="val 16905"/>
            </a:avLst>
          </a:prstGeom>
          <a:solidFill>
            <a:srgbClr val="FFFF00">
              <a:alpha val="10000"/>
            </a:srgbClr>
          </a:solidFill>
          <a:ln w="12700" cap="flat" cmpd="sng" algn="ctr">
            <a:solidFill>
              <a:srgbClr val="00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BACE88B-DBFB-4A27-B12E-68B34ABE4516}"/>
              </a:ext>
            </a:extLst>
          </p:cNvPr>
          <p:cNvSpPr/>
          <p:nvPr/>
        </p:nvSpPr>
        <p:spPr bwMode="auto">
          <a:xfrm>
            <a:off x="2435514" y="4244214"/>
            <a:ext cx="2752182" cy="360000"/>
          </a:xfrm>
          <a:prstGeom prst="roundRect">
            <a:avLst>
              <a:gd name="adj" fmla="val 16905"/>
            </a:avLst>
          </a:prstGeom>
          <a:solidFill>
            <a:srgbClr val="FFFF00">
              <a:alpha val="10000"/>
            </a:srgbClr>
          </a:solidFill>
          <a:ln w="12700" cap="flat" cmpd="sng" algn="ctr">
            <a:solidFill>
              <a:srgbClr val="00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모서리가 둥근 직사각형 13">
            <a:extLst>
              <a:ext uri="{FF2B5EF4-FFF2-40B4-BE49-F238E27FC236}">
                <a16:creationId xmlns:a16="http://schemas.microsoft.com/office/drawing/2014/main" id="{E77938D1-6413-4A66-9C5D-EF8FD729364C}"/>
              </a:ext>
            </a:extLst>
          </p:cNvPr>
          <p:cNvSpPr/>
          <p:nvPr/>
        </p:nvSpPr>
        <p:spPr bwMode="auto">
          <a:xfrm>
            <a:off x="2435514" y="4705066"/>
            <a:ext cx="1862166" cy="360000"/>
          </a:xfrm>
          <a:prstGeom prst="roundRect">
            <a:avLst>
              <a:gd name="adj" fmla="val 16905"/>
            </a:avLst>
          </a:prstGeom>
          <a:solidFill>
            <a:srgbClr val="FFFF00">
              <a:alpha val="10000"/>
            </a:srgbClr>
          </a:solidFill>
          <a:ln w="12700" cap="flat" cmpd="sng" algn="ctr">
            <a:solidFill>
              <a:srgbClr val="00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753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2" grpId="0" animBg="1"/>
      <p:bldP spid="14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8" y="330200"/>
            <a:ext cx="8520112" cy="6477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뷰의 개요 ▶</a:t>
            </a:r>
            <a:r>
              <a:rPr lang="ko-KR" altLang="en-US" sz="2400" dirty="0"/>
              <a:t> </a:t>
            </a:r>
            <a:r>
              <a:rPr lang="en-US" altLang="ko-KR" sz="2400" dirty="0"/>
              <a:t>View </a:t>
            </a:r>
            <a:r>
              <a:rPr lang="ko-KR" altLang="en-US" sz="2400" dirty="0"/>
              <a:t>클래스의 </a:t>
            </a:r>
            <a:r>
              <a:rPr lang="en-US" altLang="ko-KR" sz="2400" dirty="0"/>
              <a:t>XML </a:t>
            </a:r>
            <a:r>
              <a:rPr lang="ko-KR" altLang="en-US" sz="2400" dirty="0"/>
              <a:t>속성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56282" y="1026709"/>
            <a:ext cx="8963025" cy="2949146"/>
          </a:xfrm>
        </p:spPr>
        <p:txBody>
          <a:bodyPr/>
          <a:lstStyle/>
          <a:p>
            <a:pPr marL="606425" lvl="1" indent="-342900">
              <a:spcBef>
                <a:spcPts val="120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800" b="1" dirty="0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id </a:t>
            </a:r>
            <a:r>
              <a:rPr lang="ko-KR" altLang="en-US" sz="2800" b="1" dirty="0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sz="2800" b="1" dirty="0">
              <a:solidFill>
                <a:srgbClr val="FF00FF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spcBef>
                <a:spcPts val="120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모든 </a:t>
            </a:r>
            <a:r>
              <a:rPr lang="ko-KR" altLang="en-US" sz="1800" dirty="0" err="1">
                <a:latin typeface="맑은 고딕" pitchFamily="50" charset="-127"/>
                <a:ea typeface="맑은 고딕" pitchFamily="50" charset="-127"/>
              </a:rPr>
              <a:t>위젯의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 아이디를 나타냄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spcBef>
                <a:spcPts val="120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en-US" altLang="ko-KR" sz="1800" b="1" u="sng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Java </a:t>
            </a:r>
            <a:r>
              <a:rPr lang="ko-KR" altLang="en-US" sz="1800" b="1" u="sng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코드에서 </a:t>
            </a:r>
            <a:r>
              <a:rPr lang="ko-KR" altLang="en-US" sz="1800" b="1" u="sng" dirty="0" err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위젯에</a:t>
            </a:r>
            <a:r>
              <a:rPr lang="ko-KR" altLang="en-US" sz="1800" b="1" u="sng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접근할 때 </a:t>
            </a:r>
            <a:r>
              <a:rPr lang="en-US" altLang="ko-KR" sz="1800" b="1" u="sng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id </a:t>
            </a:r>
            <a:r>
              <a:rPr lang="ko-KR" altLang="en-US" sz="1800" b="1" u="sng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속성에 지정한 아이디를 사용</a:t>
            </a:r>
            <a:endParaRPr lang="en-US" altLang="ko-KR" sz="1800" b="1" u="sng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spcBef>
                <a:spcPts val="120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id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속성은 </a:t>
            </a:r>
            <a:r>
              <a:rPr lang="ko-KR" altLang="en-US" sz="1800" dirty="0" err="1">
                <a:latin typeface="맑은 고딕" pitchFamily="50" charset="-127"/>
                <a:ea typeface="맑은 고딕" pitchFamily="50" charset="-127"/>
              </a:rPr>
              <a:t>위젯에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 아이디를 새로 부여 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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 “</a:t>
            </a:r>
            <a:r>
              <a:rPr lang="en-US" altLang="ko-KR" sz="18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@+id/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”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형식으로 지정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spcBef>
                <a:spcPts val="120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다음에는 새로 지정할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를 적음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spcBef>
                <a:spcPts val="1200"/>
              </a:spcBef>
              <a:spcAft>
                <a:spcPts val="0"/>
              </a:spcAft>
              <a:buFont typeface="Wingdings" pitchFamily="2" charset="2"/>
              <a:buChar char="ü"/>
            </a:pPr>
            <a:endParaRPr lang="en-US" altLang="ko-KR" sz="600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en-US" altLang="ko-KR" sz="1800" b="1" dirty="0" err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android:id</a:t>
            </a:r>
            <a:r>
              <a:rPr lang="en-US" altLang="ko-KR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=“@+id/</a:t>
            </a:r>
            <a:r>
              <a:rPr lang="en-US" altLang="ko-KR" sz="18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btn1</a:t>
            </a:r>
            <a:r>
              <a:rPr lang="en-US" altLang="ko-KR" sz="18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”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버튼 </a:t>
            </a:r>
            <a:r>
              <a:rPr lang="ko-KR" altLang="en-US" sz="1800" dirty="0" err="1">
                <a:latin typeface="맑은 고딕" pitchFamily="50" charset="-127"/>
                <a:ea typeface="맑은 고딕" pitchFamily="50" charset="-127"/>
              </a:rPr>
              <a:t>위젯의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아이디를 </a:t>
            </a:r>
            <a:r>
              <a:rPr lang="en-US" altLang="ko-KR" sz="1800" dirty="0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btn1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으로</a:t>
            </a:r>
            <a:r>
              <a:rPr lang="ko-KR" altLang="en-US" sz="1800" dirty="0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부여한 것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" name="직선 화살표 연결선 5"/>
          <p:cNvCxnSpPr/>
          <p:nvPr/>
        </p:nvCxnSpPr>
        <p:spPr bwMode="auto">
          <a:xfrm>
            <a:off x="4739198" y="4837796"/>
            <a:ext cx="0" cy="3443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모서리가 둥근 직사각형 13"/>
          <p:cNvSpPr/>
          <p:nvPr/>
        </p:nvSpPr>
        <p:spPr bwMode="auto">
          <a:xfrm>
            <a:off x="763022" y="3503009"/>
            <a:ext cx="3006338" cy="414083"/>
          </a:xfrm>
          <a:prstGeom prst="roundRect">
            <a:avLst>
              <a:gd name="adj" fmla="val 16905"/>
            </a:avLst>
          </a:prstGeom>
          <a:solidFill>
            <a:srgbClr val="FFFF00">
              <a:alpha val="10000"/>
            </a:srgbClr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96240" y="4222065"/>
            <a:ext cx="8685916" cy="638095"/>
            <a:chOff x="648722" y="4222065"/>
            <a:chExt cx="8180952" cy="638095"/>
          </a:xfrm>
        </p:grpSpPr>
        <p:grpSp>
          <p:nvGrpSpPr>
            <p:cNvPr id="3" name="그룹 2"/>
            <p:cNvGrpSpPr/>
            <p:nvPr/>
          </p:nvGrpSpPr>
          <p:grpSpPr>
            <a:xfrm>
              <a:off x="648722" y="4222065"/>
              <a:ext cx="8180952" cy="638095"/>
              <a:chOff x="639198" y="4024353"/>
              <a:chExt cx="8180952" cy="638095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39198" y="4024353"/>
                <a:ext cx="8180952" cy="638095"/>
              </a:xfrm>
              <a:prstGeom prst="rect">
                <a:avLst/>
              </a:prstGeom>
            </p:spPr>
          </p:pic>
          <p:sp>
            <p:nvSpPr>
              <p:cNvPr id="8" name="모서리가 둥근 직사각형 7"/>
              <p:cNvSpPr/>
              <p:nvPr/>
            </p:nvSpPr>
            <p:spPr bwMode="auto">
              <a:xfrm>
                <a:off x="662058" y="4046717"/>
                <a:ext cx="8135232" cy="593367"/>
              </a:xfrm>
              <a:prstGeom prst="roundRect">
                <a:avLst>
                  <a:gd name="adj" fmla="val 16905"/>
                </a:avLst>
              </a:prstGeom>
              <a:solidFill>
                <a:srgbClr val="FF00FF">
                  <a:alpha val="10000"/>
                </a:srgbClr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2" name="모서리가 둥근 직사각형 11"/>
            <p:cNvSpPr/>
            <p:nvPr/>
          </p:nvSpPr>
          <p:spPr bwMode="auto">
            <a:xfrm>
              <a:off x="5502876" y="4357816"/>
              <a:ext cx="2578443" cy="337752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Java </a:t>
              </a:r>
              <a:r>
                <a:rPr kumimoji="0" lang="ko-KR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소스에서</a:t>
              </a:r>
              <a:r>
                <a:rPr kumimoji="0" lang="en-US" altLang="ko-K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 </a:t>
              </a:r>
              <a:r>
                <a:rPr kumimoji="0" lang="ko-KR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접근하는 형식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420511" y="5160709"/>
            <a:ext cx="8637374" cy="942857"/>
            <a:chOff x="639198" y="5160709"/>
            <a:chExt cx="8200000" cy="942857"/>
          </a:xfrm>
        </p:grpSpPr>
        <p:grpSp>
          <p:nvGrpSpPr>
            <p:cNvPr id="7" name="그룹 6"/>
            <p:cNvGrpSpPr/>
            <p:nvPr/>
          </p:nvGrpSpPr>
          <p:grpSpPr>
            <a:xfrm>
              <a:off x="639198" y="5160709"/>
              <a:ext cx="8200000" cy="942857"/>
              <a:chOff x="639198" y="5160709"/>
              <a:chExt cx="8200000" cy="942857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9198" y="5160709"/>
                <a:ext cx="8200000" cy="942857"/>
              </a:xfrm>
              <a:prstGeom prst="rect">
                <a:avLst/>
              </a:prstGeom>
            </p:spPr>
          </p:pic>
          <p:sp>
            <p:nvSpPr>
              <p:cNvPr id="9" name="모서리가 둥근 직사각형 8"/>
              <p:cNvSpPr/>
              <p:nvPr/>
            </p:nvSpPr>
            <p:spPr bwMode="auto">
              <a:xfrm>
                <a:off x="671582" y="5182137"/>
                <a:ext cx="8135232" cy="900000"/>
              </a:xfrm>
              <a:prstGeom prst="roundRect">
                <a:avLst>
                  <a:gd name="adj" fmla="val 16905"/>
                </a:avLst>
              </a:prstGeom>
              <a:solidFill>
                <a:srgbClr val="FF00FF">
                  <a:alpha val="10000"/>
                </a:srgbClr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7" name="모서리가 둥근 직사각형 16"/>
            <p:cNvSpPr/>
            <p:nvPr/>
          </p:nvSpPr>
          <p:spPr bwMode="auto">
            <a:xfrm>
              <a:off x="5523468" y="5474062"/>
              <a:ext cx="2578443" cy="337752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Java </a:t>
              </a:r>
              <a:r>
                <a:rPr kumimoji="0" lang="ko-KR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소스에서</a:t>
              </a:r>
              <a:r>
                <a:rPr kumimoji="0" lang="en-US" altLang="ko-KR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 </a:t>
              </a:r>
              <a:r>
                <a:rPr kumimoji="0" lang="ko-KR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활용 사례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700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83E502-6D24-4027-9B72-E97C727E3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뷰의 개요 ▶</a:t>
            </a:r>
            <a:r>
              <a:rPr lang="en-US" altLang="ko-KR" sz="2400" dirty="0"/>
              <a:t>View </a:t>
            </a:r>
            <a:r>
              <a:rPr lang="ko-KR" altLang="en-US" sz="2400" dirty="0"/>
              <a:t>클래스의 </a:t>
            </a:r>
            <a:r>
              <a:rPr lang="en-US" altLang="ko-KR" sz="2400" dirty="0"/>
              <a:t>XML </a:t>
            </a:r>
            <a:r>
              <a:rPr lang="ko-KR" altLang="en-US" sz="2400" dirty="0"/>
              <a:t>속성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CDB2D2-7B54-4758-ABC6-7FB16A455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98" y="995680"/>
            <a:ext cx="8722402" cy="5466080"/>
          </a:xfrm>
          <a:prstGeom prst="rect">
            <a:avLst/>
          </a:prstGeom>
        </p:spPr>
      </p:pic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772856F1-4703-44DB-91D0-E5C40D9C05EF}"/>
              </a:ext>
            </a:extLst>
          </p:cNvPr>
          <p:cNvSpPr/>
          <p:nvPr/>
        </p:nvSpPr>
        <p:spPr bwMode="auto">
          <a:xfrm>
            <a:off x="1587962" y="2331933"/>
            <a:ext cx="2935693" cy="273336"/>
          </a:xfrm>
          <a:prstGeom prst="roundRect">
            <a:avLst>
              <a:gd name="adj" fmla="val 16905"/>
            </a:avLst>
          </a:prstGeom>
          <a:noFill/>
          <a:ln w="12700" cap="flat" cmpd="sng" algn="ctr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모서리가 둥근 직사각형 6">
            <a:extLst>
              <a:ext uri="{FF2B5EF4-FFF2-40B4-BE49-F238E27FC236}">
                <a16:creationId xmlns:a16="http://schemas.microsoft.com/office/drawing/2014/main" id="{01AC46C7-4509-4580-86F7-1D007ED1DB83}"/>
              </a:ext>
            </a:extLst>
          </p:cNvPr>
          <p:cNvSpPr/>
          <p:nvPr/>
        </p:nvSpPr>
        <p:spPr bwMode="auto">
          <a:xfrm>
            <a:off x="1534622" y="3652195"/>
            <a:ext cx="2660941" cy="273336"/>
          </a:xfrm>
          <a:prstGeom prst="roundRect">
            <a:avLst>
              <a:gd name="adj" fmla="val 16905"/>
            </a:avLst>
          </a:prstGeom>
          <a:noFill/>
          <a:ln w="12700" cap="flat" cmpd="sng" algn="ctr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모서리가 둥근 직사각형 7">
            <a:extLst>
              <a:ext uri="{FF2B5EF4-FFF2-40B4-BE49-F238E27FC236}">
                <a16:creationId xmlns:a16="http://schemas.microsoft.com/office/drawing/2014/main" id="{10DE6967-1EA8-45A2-8EDE-1C77B0DCD871}"/>
              </a:ext>
            </a:extLst>
          </p:cNvPr>
          <p:cNvSpPr/>
          <p:nvPr/>
        </p:nvSpPr>
        <p:spPr bwMode="auto">
          <a:xfrm>
            <a:off x="1587625" y="4978187"/>
            <a:ext cx="2426893" cy="273336"/>
          </a:xfrm>
          <a:prstGeom prst="roundRect">
            <a:avLst>
              <a:gd name="adj" fmla="val 16905"/>
            </a:avLst>
          </a:prstGeom>
          <a:noFill/>
          <a:ln w="12700" cap="flat" cmpd="sng" algn="ctr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3EA52FD-2EFE-4450-86B8-94377B20140A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 flipV="1">
            <a:off x="4523655" y="1638549"/>
            <a:ext cx="1753390" cy="830052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rgbClr val="FF00FF"/>
            </a:solidFill>
            <a:prstDash val="sysDot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D06175C-6E05-49FC-A0FA-2146F0232605}"/>
              </a:ext>
            </a:extLst>
          </p:cNvPr>
          <p:cNvCxnSpPr>
            <a:stCxn id="8" idx="3"/>
          </p:cNvCxnSpPr>
          <p:nvPr/>
        </p:nvCxnSpPr>
        <p:spPr bwMode="auto">
          <a:xfrm flipV="1">
            <a:off x="4195563" y="1844040"/>
            <a:ext cx="2144277" cy="1944823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rgbClr val="FF00FF"/>
            </a:solidFill>
            <a:prstDash val="sysDot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738D5D7-3D5D-4EDC-9A63-959521ED8257}"/>
              </a:ext>
            </a:extLst>
          </p:cNvPr>
          <p:cNvCxnSpPr>
            <a:stCxn id="9" idx="3"/>
          </p:cNvCxnSpPr>
          <p:nvPr/>
        </p:nvCxnSpPr>
        <p:spPr bwMode="auto">
          <a:xfrm flipV="1">
            <a:off x="4014518" y="2125980"/>
            <a:ext cx="2271982" cy="2988875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rgbClr val="FF00FF"/>
            </a:solidFill>
            <a:prstDash val="sysDot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873F7C7-218A-4A24-B6D3-92EEF0A2DA32}"/>
              </a:ext>
            </a:extLst>
          </p:cNvPr>
          <p:cNvSpPr/>
          <p:nvPr/>
        </p:nvSpPr>
        <p:spPr bwMode="auto">
          <a:xfrm>
            <a:off x="3329940" y="2331933"/>
            <a:ext cx="1008000" cy="267606"/>
          </a:xfrm>
          <a:prstGeom prst="rect">
            <a:avLst/>
          </a:prstGeom>
          <a:solidFill>
            <a:srgbClr val="FF00FF">
              <a:alpha val="1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3B518DF-C8D7-40A7-A716-49AD0B21D439}"/>
              </a:ext>
            </a:extLst>
          </p:cNvPr>
          <p:cNvSpPr/>
          <p:nvPr/>
        </p:nvSpPr>
        <p:spPr bwMode="auto">
          <a:xfrm>
            <a:off x="3329940" y="3663106"/>
            <a:ext cx="684578" cy="267606"/>
          </a:xfrm>
          <a:prstGeom prst="rect">
            <a:avLst/>
          </a:prstGeom>
          <a:solidFill>
            <a:srgbClr val="FF00FF">
              <a:alpha val="1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8A2964-3FA4-4C02-A682-489F8F843E72}"/>
              </a:ext>
            </a:extLst>
          </p:cNvPr>
          <p:cNvSpPr/>
          <p:nvPr/>
        </p:nvSpPr>
        <p:spPr bwMode="auto">
          <a:xfrm>
            <a:off x="3329940" y="4982059"/>
            <a:ext cx="444500" cy="267606"/>
          </a:xfrm>
          <a:prstGeom prst="rect">
            <a:avLst/>
          </a:prstGeom>
          <a:solidFill>
            <a:srgbClr val="FF00FF">
              <a:alpha val="1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657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뷰의</a:t>
            </a:r>
            <a:r>
              <a:rPr lang="ko-KR" altLang="en-US" dirty="0"/>
              <a:t> 개요 ▶</a:t>
            </a:r>
            <a:r>
              <a:rPr lang="en-US" altLang="ko-KR" sz="2400" dirty="0"/>
              <a:t>View </a:t>
            </a:r>
            <a:r>
              <a:rPr lang="ko-KR" altLang="en-US" sz="2400" dirty="0"/>
              <a:t>클래스의 </a:t>
            </a:r>
            <a:r>
              <a:rPr lang="en-US" altLang="ko-KR" sz="2400" dirty="0"/>
              <a:t>XML </a:t>
            </a:r>
            <a:r>
              <a:rPr lang="ko-KR" altLang="en-US" sz="2400" dirty="0"/>
              <a:t>속성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B8C5B2C-B0AC-4935-B310-04C3D5692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82" y="992172"/>
            <a:ext cx="8963025" cy="1256156"/>
          </a:xfrm>
        </p:spPr>
        <p:txBody>
          <a:bodyPr/>
          <a:lstStyle/>
          <a:p>
            <a:pPr marL="606425" lvl="1" indent="-342900">
              <a:spcAft>
                <a:spcPts val="600"/>
              </a:spcAft>
              <a:buFont typeface="Wingdings" pitchFamily="2" charset="2"/>
              <a:buChar char="v"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400" b="1" dirty="0" err="1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layout_width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,  </a:t>
            </a:r>
            <a:r>
              <a:rPr lang="en-US" altLang="ko-KR" sz="2400" b="1" dirty="0" err="1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layout_height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속성</a:t>
            </a:r>
            <a:endParaRPr lang="en-US" altLang="ko-KR" sz="2400" b="1" dirty="0">
              <a:solidFill>
                <a:srgbClr val="FF00FF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800" b="1" dirty="0" err="1">
                <a:solidFill>
                  <a:srgbClr val="0066FF"/>
                </a:solidFill>
                <a:latin typeface="맑은 고딕" pitchFamily="50" charset="-127"/>
                <a:ea typeface="맑은 고딕" pitchFamily="50" charset="-127"/>
              </a:rPr>
              <a:t>match_parent</a:t>
            </a:r>
            <a:r>
              <a:rPr lang="en-US" altLang="ko-KR" sz="1800" b="1" dirty="0">
                <a:solidFill>
                  <a:srgbClr val="0066F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자신의 부모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대게는 </a:t>
            </a:r>
            <a:r>
              <a:rPr lang="ko-KR" altLang="en-US" b="1" u="sng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레이아웃</a:t>
            </a:r>
            <a:r>
              <a:rPr lang="en-US" altLang="ko-KR" sz="1600" b="1" u="sng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600" b="1" u="sng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에 폭이나 높이를 맞춘다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는 의미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spcAft>
                <a:spcPts val="600"/>
              </a:spcAft>
              <a:buFont typeface="Wingdings" pitchFamily="2" charset="2"/>
              <a:buChar char="ü"/>
            </a:pPr>
            <a:r>
              <a:rPr lang="en-US" altLang="ko-KR" sz="1800" b="1" dirty="0" err="1">
                <a:solidFill>
                  <a:srgbClr val="0066FF"/>
                </a:solidFill>
                <a:latin typeface="맑은 고딕" pitchFamily="50" charset="-127"/>
                <a:ea typeface="맑은 고딕" pitchFamily="50" charset="-127"/>
              </a:rPr>
              <a:t>wrap_content</a:t>
            </a:r>
            <a:r>
              <a:rPr lang="en-US" altLang="ko-KR" sz="1800" b="1" dirty="0">
                <a:solidFill>
                  <a:srgbClr val="0066F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자신의 폭이나 높이를 자신 안의 </a:t>
            </a:r>
            <a:r>
              <a:rPr lang="ko-KR" altLang="en-US" sz="1600" b="1" u="sng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글자가 들어갈 정도로 설정</a:t>
            </a:r>
            <a:endParaRPr lang="en-US" altLang="ko-KR" b="1" u="sng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3152EB1-FB87-4575-AAE8-239613BF9507}"/>
              </a:ext>
            </a:extLst>
          </p:cNvPr>
          <p:cNvGrpSpPr/>
          <p:nvPr/>
        </p:nvGrpSpPr>
        <p:grpSpPr>
          <a:xfrm>
            <a:off x="510990" y="2151529"/>
            <a:ext cx="6745730" cy="2537012"/>
            <a:chOff x="601162" y="2491530"/>
            <a:chExt cx="5951674" cy="20160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491D221-A03C-4083-9613-13C52986E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162" y="2491530"/>
              <a:ext cx="5951674" cy="2016000"/>
            </a:xfrm>
            <a:prstGeom prst="rect">
              <a:avLst/>
            </a:prstGeom>
          </p:spPr>
        </p:pic>
        <p:sp>
          <p:nvSpPr>
            <p:cNvPr id="11" name="모서리가 둥근 직사각형 5">
              <a:extLst>
                <a:ext uri="{FF2B5EF4-FFF2-40B4-BE49-F238E27FC236}">
                  <a16:creationId xmlns:a16="http://schemas.microsoft.com/office/drawing/2014/main" id="{7FD70750-E8DB-45F3-ADFD-5626563B4B8F}"/>
                </a:ext>
              </a:extLst>
            </p:cNvPr>
            <p:cNvSpPr/>
            <p:nvPr/>
          </p:nvSpPr>
          <p:spPr bwMode="auto">
            <a:xfrm>
              <a:off x="1526796" y="3517883"/>
              <a:ext cx="2600587" cy="466888"/>
            </a:xfrm>
            <a:prstGeom prst="roundRect">
              <a:avLst>
                <a:gd name="adj" fmla="val 16905"/>
              </a:avLst>
            </a:prstGeom>
            <a:solidFill>
              <a:srgbClr val="FF0066">
                <a:alpha val="10000"/>
              </a:srgbClr>
            </a:solidFill>
            <a:ln w="12700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B1C465CC-D67C-4AFF-94B7-FC5844D3484E}"/>
                </a:ext>
              </a:extLst>
            </p:cNvPr>
            <p:cNvCxnSpPr>
              <a:stCxn id="11" idx="3"/>
            </p:cNvCxnSpPr>
            <p:nvPr/>
          </p:nvCxnSpPr>
          <p:spPr bwMode="auto">
            <a:xfrm flipV="1">
              <a:off x="4127383" y="3196207"/>
              <a:ext cx="864067" cy="55512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F1CB19E-37A2-4F55-B000-0BCEF08E21CB}"/>
              </a:ext>
            </a:extLst>
          </p:cNvPr>
          <p:cNvGrpSpPr/>
          <p:nvPr/>
        </p:nvGrpSpPr>
        <p:grpSpPr>
          <a:xfrm>
            <a:off x="1887280" y="4141715"/>
            <a:ext cx="6851230" cy="2426491"/>
            <a:chOff x="2119571" y="4414628"/>
            <a:chExt cx="5951345" cy="201600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07D7394-3C63-4C9B-9510-7E10799FD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9571" y="4414628"/>
              <a:ext cx="5951345" cy="2016000"/>
            </a:xfrm>
            <a:prstGeom prst="rect">
              <a:avLst/>
            </a:prstGeom>
          </p:spPr>
        </p:pic>
        <p:sp>
          <p:nvSpPr>
            <p:cNvPr id="15" name="모서리가 둥근 직사각형 6">
              <a:extLst>
                <a:ext uri="{FF2B5EF4-FFF2-40B4-BE49-F238E27FC236}">
                  <a16:creationId xmlns:a16="http://schemas.microsoft.com/office/drawing/2014/main" id="{3347E4F3-1447-4777-BC0C-D914915E7C5C}"/>
                </a:ext>
              </a:extLst>
            </p:cNvPr>
            <p:cNvSpPr/>
            <p:nvPr/>
          </p:nvSpPr>
          <p:spPr bwMode="auto">
            <a:xfrm>
              <a:off x="3045204" y="5439406"/>
              <a:ext cx="2622198" cy="466888"/>
            </a:xfrm>
            <a:prstGeom prst="roundRect">
              <a:avLst>
                <a:gd name="adj" fmla="val 16905"/>
              </a:avLst>
            </a:prstGeom>
            <a:solidFill>
              <a:srgbClr val="FF0066">
                <a:alpha val="10000"/>
              </a:srgbClr>
            </a:solidFill>
            <a:ln w="12700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4C964188-E587-4CB8-AAA0-F2AF02EFC961}"/>
                </a:ext>
              </a:extLst>
            </p:cNvPr>
            <p:cNvCxnSpPr>
              <a:stCxn id="15" idx="3"/>
            </p:cNvCxnSpPr>
            <p:nvPr/>
          </p:nvCxnSpPr>
          <p:spPr bwMode="auto">
            <a:xfrm flipV="1">
              <a:off x="5667402" y="5134062"/>
              <a:ext cx="1345795" cy="5387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1440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7964</TotalTime>
  <Words>1003</Words>
  <Application>Microsoft Office PowerPoint</Application>
  <PresentationFormat>화면 슬라이드 쇼(4:3)</PresentationFormat>
  <Paragraphs>155</Paragraphs>
  <Slides>51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9" baseType="lpstr">
      <vt:lpstr>HY견고딕</vt:lpstr>
      <vt:lpstr>HY헤드라인M</vt:lpstr>
      <vt:lpstr>굴림</vt:lpstr>
      <vt:lpstr>맑은 고딕</vt:lpstr>
      <vt:lpstr>Arial</vt:lpstr>
      <vt:lpstr>Impact</vt:lpstr>
      <vt:lpstr>Wingdings</vt:lpstr>
      <vt:lpstr>Standarddesign</vt:lpstr>
      <vt:lpstr>Chapter04 기본 위젯 익히기(1)</vt:lpstr>
      <vt:lpstr>PowerPoint 프레젠테이션</vt:lpstr>
      <vt:lpstr>1. 뷰의 개요 ▶뷰와 뷰그룹</vt:lpstr>
      <vt:lpstr>1. 뷰의 개요 ▶View 클래스의 상속을 받은 클래스(위젯) 계층도 </vt:lpstr>
      <vt:lpstr>1. 뷰의 개요 ▶클래스 상속 관계 찾기 </vt:lpstr>
      <vt:lpstr>1. 뷰의 개요 ▶View 클래스의 XML 속성</vt:lpstr>
      <vt:lpstr>1. 뷰의 개요 ▶ View 클래스의 XML 속성</vt:lpstr>
      <vt:lpstr>1. 뷰의 개요 ▶View 클래스의 XML 속성</vt:lpstr>
      <vt:lpstr>1. 뷰의 개요 ▶View 클래스의 XML 속성</vt:lpstr>
      <vt:lpstr>1. 뷰의 개요 ▶View 클래스의 XML 속성</vt:lpstr>
      <vt:lpstr>1. 뷰의 개요 ▶View 클래스의 XML 속성</vt:lpstr>
      <vt:lpstr>1. 뷰의 개요 ▶View 클래스의 XML 속성</vt:lpstr>
      <vt:lpstr>1. 뷰의 개요 ▶View 클래스의 XML 속성</vt:lpstr>
      <vt:lpstr>1. 뷰의 개요 ▶View 클래스의 XML 속성</vt:lpstr>
      <vt:lpstr>1. 뷰의 개요 ▶View 클래스의 XML 속성</vt:lpstr>
      <vt:lpstr>1. 뷰의 개요 ▶View 클래스의 XML 속성</vt:lpstr>
      <vt:lpstr>1. 뷰의 개요 ▶View 클래스의 XML 속성</vt:lpstr>
      <vt:lpstr>1. 뷰의 개요 ▶View 클래스의 XML 속성</vt:lpstr>
      <vt:lpstr>1. 뷰의 개요 ▶View 클래스의 XML 속성</vt:lpstr>
      <vt:lpstr>프로젝트 생성 : “Self4_2”  Chap4 폴더에 저장</vt:lpstr>
      <vt:lpstr>프로젝트 생성 : “Self4_2”</vt:lpstr>
      <vt:lpstr>2. 기본 위젯 다루기 ▶ 텍스트뷰</vt:lpstr>
      <vt:lpstr>2. 기본 위젯 다루기 ▶ 텍스트뷰</vt:lpstr>
      <vt:lpstr>2. 기본 위젯 다루기 ▶ Java 코드로 XML 속성 설정</vt:lpstr>
      <vt:lpstr>2. 기본 위젯 다루기 ▶ Java 코드로 XML 속성 설정</vt:lpstr>
      <vt:lpstr>2. 기본 위젯 다루기 ▶ Java 코드로 XML 속성 설정</vt:lpstr>
      <vt:lpstr>프로젝트생성 : “Chap4_18” XML 소스작성</vt:lpstr>
      <vt:lpstr>“ Chap4_18” Java 소스작성</vt:lpstr>
      <vt:lpstr>실행결과 비교  XML 디자인 : AVD 화면 </vt:lpstr>
      <vt:lpstr>2. 기본 위젯 다루기 ▶ 버튼과 에디트텍스트</vt:lpstr>
      <vt:lpstr>2. 기본 위젯 다루기 ▶ 버튼과 에디트텍스트</vt:lpstr>
      <vt:lpstr>2. 기본 위젯 다루기 ▶ “Project4_1”</vt:lpstr>
      <vt:lpstr>XML 코드 작성(1/3)</vt:lpstr>
      <vt:lpstr>XML 코드 작성(2/3)</vt:lpstr>
      <vt:lpstr>XML 코드 작성(3/3)</vt:lpstr>
      <vt:lpstr>Java 코드 작성(1/4)  변수 선언</vt:lpstr>
      <vt:lpstr>Java 코드 작성(2/4)  변수에 해당 id 값 대입하기</vt:lpstr>
      <vt:lpstr>Java 코드 작성(3/4) “덧셈”버튼에 이벤트 달기</vt:lpstr>
      <vt:lpstr>“더하기”버튼 실행 결과</vt:lpstr>
      <vt:lpstr>“빼기”버튼에 이벤트 달기 소스</vt:lpstr>
      <vt:lpstr>“곱하기”버튼에 이벤트 달기 소스</vt:lpstr>
      <vt:lpstr>“나누기”버튼에 이벤트 달기 소스</vt:lpstr>
      <vt:lpstr>2. 기본 위젯 다루기 ▶ 각자 풀어보세요</vt:lpstr>
      <vt:lpstr>프로젝트생성: “Self4_3”생성하기</vt:lpstr>
      <vt:lpstr>위젯 XML 소스(1/2)</vt:lpstr>
      <vt:lpstr>위젯 XML 소스(2/2)</vt:lpstr>
      <vt:lpstr>Java 소스(1/3) : 변수 선언</vt:lpstr>
      <vt:lpstr>Java 소스(2/3)</vt:lpstr>
      <vt:lpstr>Java 소스(3/3)</vt:lpstr>
      <vt:lpstr>실행 결과 확인하기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AHN YOONAE</cp:lastModifiedBy>
  <cp:revision>607</cp:revision>
  <dcterms:created xsi:type="dcterms:W3CDTF">2007-11-27T23:54:21Z</dcterms:created>
  <dcterms:modified xsi:type="dcterms:W3CDTF">2022-03-14T13:57:07Z</dcterms:modified>
</cp:coreProperties>
</file>